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4">
  <p:sldMasterIdLst>
    <p:sldMasterId id="2147483648" r:id="rId1"/>
  </p:sldMasterIdLst>
  <p:notesMasterIdLst>
    <p:notesMasterId r:id="rId20"/>
  </p:notesMasterIdLst>
  <p:sldIdLst>
    <p:sldId id="256" r:id="rId2"/>
    <p:sldId id="257" r:id="rId3"/>
    <p:sldId id="260" r:id="rId4"/>
    <p:sldId id="258" r:id="rId5"/>
    <p:sldId id="279" r:id="rId6"/>
    <p:sldId id="278" r:id="rId7"/>
    <p:sldId id="280" r:id="rId8"/>
    <p:sldId id="264" r:id="rId9"/>
    <p:sldId id="265" r:id="rId10"/>
    <p:sldId id="281" r:id="rId11"/>
    <p:sldId id="282" r:id="rId12"/>
    <p:sldId id="270" r:id="rId13"/>
    <p:sldId id="271" r:id="rId14"/>
    <p:sldId id="283" r:id="rId15"/>
    <p:sldId id="284" r:id="rId16"/>
    <p:sldId id="285" r:id="rId17"/>
    <p:sldId id="275" r:id="rId18"/>
    <p:sldId id="263" r:id="rId19"/>
  </p:sldIdLst>
  <p:sldSz cx="12192000" cy="6858000"/>
  <p:notesSz cx="6858000" cy="9144000"/>
  <p:embeddedFontLst>
    <p:embeddedFont>
      <p:font typeface="Calibri" pitchFamily="34" charset="0"/>
      <p:regular r:id="rId21"/>
      <p:bold r:id="rId22"/>
      <p:italic r:id="rId23"/>
      <p:boldItalic r:id="rId24"/>
    </p:embeddedFont>
    <p:embeddedFont>
      <p:font typeface="Berlin Sans FB" pitchFamily="34" charset="0"/>
      <p:regular r:id="rId25"/>
      <p:bold r:id="rId26"/>
    </p:embeddedFont>
    <p:embeddedFont>
      <p:font typeface="Stencil" pitchFamily="82" charset="0"/>
      <p:regular r:id="rId27"/>
    </p:embeddedFont>
    <p:embeddedFont>
      <p:font typeface="Balimoon" charset="0"/>
      <p:regular r:id="rId28"/>
    </p:embeddedFont>
    <p:embeddedFont>
      <p:font typeface="Agency FB" pitchFamily="34" charset="0"/>
      <p:regular r:id="rId29"/>
      <p:bold r:id="rId30"/>
    </p:embeddedFont>
    <p:embeddedFont>
      <p:font typeface="Calibri Light" pitchFamily="34" charset="0"/>
      <p:regular r:id="rId31"/>
      <p: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BE7434"/>
    <a:srgbClr val="D69C6C"/>
    <a:srgbClr val="051A35"/>
    <a:srgbClr val="0A1D3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5000" autoAdjust="0"/>
    <p:restoredTop sz="94291" autoAdjust="0"/>
  </p:normalViewPr>
  <p:slideViewPr>
    <p:cSldViewPr snapToGrid="0">
      <p:cViewPr>
        <p:scale>
          <a:sx n="70" d="100"/>
          <a:sy n="70" d="100"/>
        </p:scale>
        <p:origin x="-54" y="60"/>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gif>
</file>

<file path=ppt/media/image21.jpeg>
</file>

<file path=ppt/media/image22.jpeg>
</file>

<file path=ppt/media/image23.jpeg>
</file>

<file path=ppt/media/image24.jpeg>
</file>

<file path=ppt/media/image25.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10EA2D-DBF9-4FF1-84FD-4487F1136A4F}" type="datetimeFigureOut">
              <a:rPr lang="en-US" smtClean="0"/>
              <a:pPr/>
              <a:t>1/23/2023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EE20D8-17D0-4E5E-9A1E-C46C30824103}" type="slidenum">
              <a:rPr lang="en-US" smtClean="0"/>
              <a:pPr/>
              <a:t>‹#›</a:t>
            </a:fld>
            <a:endParaRPr lang="en-US"/>
          </a:p>
        </p:txBody>
      </p:sp>
    </p:spTree>
    <p:extLst>
      <p:ext uri="{BB962C8B-B14F-4D97-AF65-F5344CB8AC3E}">
        <p14:creationId xmlns:p14="http://schemas.microsoft.com/office/powerpoint/2010/main" xmlns="" val="3203715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C595E1E-AC9A-462E-92FE-23004BB4DE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747E5D2D-5C24-4AC4-B8B0-17B0C5E21E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24A9B033-9584-4168-A096-CA3B977A4C06}"/>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ABB59157-5A47-4CEA-ACD3-45F574505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D9196E70-EA10-4EB5-9DA3-8A9FCBFA9F50}"/>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3528904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B9872C9-BC64-4368-93FE-627386A901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3149674B-C6C7-4A5B-B38D-C4AF49F78E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0C578E7-932A-45AB-94A0-CD1C84B31054}"/>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C9FC9218-2FD3-4697-B8B8-2C05774FB7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7D4516D-B43B-4357-BE82-0AC60B132DA7}"/>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2310721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0F7AE998-F6EB-42D7-B4DA-2C5ED18C626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0EAE1D27-49B0-4715-8C38-19EA33EEFF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914C7F7-AF1C-4DE5-B882-9C6A19CE4281}"/>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677567BB-43B0-4C5D-A643-F4AF5FF5CE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E137FCE-24F8-400B-9818-8C35617EF633}"/>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1977094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5FA634-5A5B-4019-878D-37DB8310CD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344952CF-14F2-4F20-8820-8B24F39E33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5485B534-13D8-4BA2-9FC3-80787470D9D1}"/>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747B3963-5431-4431-A79D-B98699CDF6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92FFF1C-303A-4752-9223-54C97F3782DE}"/>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305634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A05144D-D6F4-4BFF-ACB8-CCD3AC344D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59BE14D9-3523-42BD-A077-3184195DD4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60742AC-9059-46B0-9CBC-FB3FAC8A6126}"/>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3CB3F5B6-69FB-47EA-81B6-B099081233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C66D79C-D7FF-48FE-ABE3-E08A76F22778}"/>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871624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62B7EF-6F0F-4A23-9B85-A374879E55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A54200AB-4070-4E8C-9A78-198EAF9516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2377B3BE-ECA6-4175-9193-A6BEED3C0A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3703A008-3AD9-4F24-9FD0-34DD33359897}"/>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6" name="Footer Placeholder 5">
            <a:extLst>
              <a:ext uri="{FF2B5EF4-FFF2-40B4-BE49-F238E27FC236}">
                <a16:creationId xmlns="" xmlns:a16="http://schemas.microsoft.com/office/drawing/2014/main" id="{FD72F74A-4C27-4B93-A0FA-1882258C73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2259B4C-6F28-499B-9027-1C7DA9293732}"/>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4005620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D0980D-27D8-4AD4-90B0-EC3EF96D5A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F1EBFAA8-F9D1-4476-BE0D-61ACCA864A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ED4B9E01-474A-4CA7-AA35-87A8E1EF84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8314671D-4D76-4009-B30A-740A3727E3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DB998207-9A31-48EA-874D-D10CC0F267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8B2A962-5C3A-4AE2-A5F1-409CFE513D91}"/>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8" name="Footer Placeholder 7">
            <a:extLst>
              <a:ext uri="{FF2B5EF4-FFF2-40B4-BE49-F238E27FC236}">
                <a16:creationId xmlns="" xmlns:a16="http://schemas.microsoft.com/office/drawing/2014/main" id="{BA03D87C-27CD-42A9-A6E6-B24BD7F466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0281A96D-4B58-4ED4-A7B9-F0A823DD3799}"/>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2799363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F88BB94-F2D7-44D1-AEAA-8CA28A1031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1D5FE7CE-0B19-40D6-A1B5-E9E7468567BA}"/>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4" name="Footer Placeholder 3">
            <a:extLst>
              <a:ext uri="{FF2B5EF4-FFF2-40B4-BE49-F238E27FC236}">
                <a16:creationId xmlns="" xmlns:a16="http://schemas.microsoft.com/office/drawing/2014/main" id="{3E5688C4-FD8E-4D24-9828-6DB4FEE868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E2964127-A015-4C31-BA5D-CA7B678BA38E}"/>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3213486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4E8E113-C4BD-4D1B-AA38-AF9C391652D5}"/>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3" name="Footer Placeholder 2">
            <a:extLst>
              <a:ext uri="{FF2B5EF4-FFF2-40B4-BE49-F238E27FC236}">
                <a16:creationId xmlns="" xmlns:a16="http://schemas.microsoft.com/office/drawing/2014/main" id="{F2442329-3D3A-49B1-B4CF-BCB20F1707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446DB20C-FECA-4D15-9B48-FB7B19D7856E}"/>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310074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9582A11-9F17-4A24-AD05-460FA4B9AD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12F74052-47B9-46FA-86CE-FBC018C303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BB32FE47-798C-4515-90D5-095D17E4E8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77F3AF9A-A8DE-461A-8F3F-3AD4E5057A4B}"/>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6" name="Footer Placeholder 5">
            <a:extLst>
              <a:ext uri="{FF2B5EF4-FFF2-40B4-BE49-F238E27FC236}">
                <a16:creationId xmlns="" xmlns:a16="http://schemas.microsoft.com/office/drawing/2014/main" id="{52907AD7-DADF-4E4E-A8E3-0700D9B15E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0AD1AACE-B341-4621-A26D-CDA32296D7C8}"/>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2345244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59D451D-0485-48FF-B3D5-FBFB338578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58752E71-677E-489F-8F71-7AECC77671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6257CF3A-B0C6-45BC-A6DF-0E68EDC08A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D37E5D27-9BAD-427E-B3C9-83C00AD2F602}"/>
              </a:ext>
            </a:extLst>
          </p:cNvPr>
          <p:cNvSpPr>
            <a:spLocks noGrp="1"/>
          </p:cNvSpPr>
          <p:nvPr>
            <p:ph type="dt" sz="half" idx="10"/>
          </p:nvPr>
        </p:nvSpPr>
        <p:spPr/>
        <p:txBody>
          <a:bodyPr/>
          <a:lstStyle/>
          <a:p>
            <a:fld id="{D2A2DA2F-3A94-4E7D-A966-45E5AD32E2A2}" type="datetimeFigureOut">
              <a:rPr lang="en-US" smtClean="0"/>
              <a:pPr/>
              <a:t>1/23/2023</a:t>
            </a:fld>
            <a:endParaRPr lang="en-US"/>
          </a:p>
        </p:txBody>
      </p:sp>
      <p:sp>
        <p:nvSpPr>
          <p:cNvPr id="6" name="Footer Placeholder 5">
            <a:extLst>
              <a:ext uri="{FF2B5EF4-FFF2-40B4-BE49-F238E27FC236}">
                <a16:creationId xmlns="" xmlns:a16="http://schemas.microsoft.com/office/drawing/2014/main" id="{4BF49A14-D4C1-4E5C-9FB5-395D3F0123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D81AFF43-79BF-47EC-B4A5-5DB055DBC96F}"/>
              </a:ext>
            </a:extLst>
          </p:cNvPr>
          <p:cNvSpPr>
            <a:spLocks noGrp="1"/>
          </p:cNvSpPr>
          <p:nvPr>
            <p:ph type="sldNum" sz="quarter" idx="12"/>
          </p:nvPr>
        </p:nvSpPr>
        <p:spPr/>
        <p:txBody>
          <a:body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473919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otGrid">
          <a:fgClr>
            <a:schemeClr val="tx2">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962E6AA-F757-4D60-9619-865E84D10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50E755B-7D54-46D1-A561-A9CC9C474B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97BA531-DF4A-4B13-9DB3-D317596539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A2DA2F-3A94-4E7D-A966-45E5AD32E2A2}" type="datetimeFigureOut">
              <a:rPr lang="en-US" smtClean="0"/>
              <a:pPr/>
              <a:t>1/23/2023</a:t>
            </a:fld>
            <a:endParaRPr lang="en-US"/>
          </a:p>
        </p:txBody>
      </p:sp>
      <p:sp>
        <p:nvSpPr>
          <p:cNvPr id="5" name="Footer Placeholder 4">
            <a:extLst>
              <a:ext uri="{FF2B5EF4-FFF2-40B4-BE49-F238E27FC236}">
                <a16:creationId xmlns="" xmlns:a16="http://schemas.microsoft.com/office/drawing/2014/main" id="{6DD88598-3E80-4B45-AD5A-670C00DE7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D0964DD8-BEFA-4A6F-84E9-377BB5E01C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3E120-2FAC-4BA6-A8F3-E77322307860}" type="slidenum">
              <a:rPr lang="en-US" smtClean="0"/>
              <a:pPr/>
              <a:t>‹#›</a:t>
            </a:fld>
            <a:endParaRPr lang="en-US"/>
          </a:p>
        </p:txBody>
      </p:sp>
    </p:spTree>
    <p:extLst>
      <p:ext uri="{BB962C8B-B14F-4D97-AF65-F5344CB8AC3E}">
        <p14:creationId xmlns:p14="http://schemas.microsoft.com/office/powerpoint/2010/main" xmlns="" val="2073731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1.png"/><Relationship Id="rId7" Type="http://schemas.openxmlformats.org/officeDocument/2006/relationships/slide" Target="slide5.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image" Target="../media/image3.png"/><Relationship Id="rId10" Type="http://schemas.openxmlformats.org/officeDocument/2006/relationships/image" Target="../media/image5.jpeg"/><Relationship Id="rId4" Type="http://schemas.openxmlformats.org/officeDocument/2006/relationships/image" Target="../media/image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 Target="slide6.xml"/><Relationship Id="rId7" Type="http://schemas.openxmlformats.org/officeDocument/2006/relationships/slide" Target="slide18.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slide" Target="slide1.xml"/><Relationship Id="rId10" Type="http://schemas.openxmlformats.org/officeDocument/2006/relationships/image" Target="../media/image17.png"/><Relationship Id="rId4" Type="http://schemas.openxmlformats.org/officeDocument/2006/relationships/slide" Target="slide7.xml"/><Relationship Id="rId9" Type="http://schemas.openxmlformats.org/officeDocument/2006/relationships/image" Target="../media/image5.jpe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 Target="slide6.xml"/><Relationship Id="rId7" Type="http://schemas.openxmlformats.org/officeDocument/2006/relationships/slide" Target="slide18.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slide" Target="slide1.xml"/><Relationship Id="rId10" Type="http://schemas.openxmlformats.org/officeDocument/2006/relationships/image" Target="../media/image18.png"/><Relationship Id="rId4" Type="http://schemas.openxmlformats.org/officeDocument/2006/relationships/slide" Target="slide7.xml"/><Relationship Id="rId9" Type="http://schemas.openxmlformats.org/officeDocument/2006/relationships/image" Target="../media/image5.jpeg"/></Relationships>
</file>

<file path=ppt/slides/_rels/slide1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image" Target="../media/image1.png"/><Relationship Id="rId4" Type="http://schemas.openxmlformats.org/officeDocument/2006/relationships/slide" Target="slide1.xml"/><Relationship Id="rId9"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image" Target="../media/image1.png"/><Relationship Id="rId10" Type="http://schemas.openxmlformats.org/officeDocument/2006/relationships/image" Target="../media/image19.jpeg"/><Relationship Id="rId4" Type="http://schemas.openxmlformats.org/officeDocument/2006/relationships/slide" Target="slide1.xml"/><Relationship Id="rId9"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image" Target="../media/image20.gif"/><Relationship Id="rId5" Type="http://schemas.openxmlformats.org/officeDocument/2006/relationships/image" Target="../media/image1.png"/><Relationship Id="rId10" Type="http://schemas.openxmlformats.org/officeDocument/2006/relationships/image" Target="../media/image19.jpeg"/><Relationship Id="rId4" Type="http://schemas.openxmlformats.org/officeDocument/2006/relationships/slide" Target="slide1.xml"/><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image" Target="../media/image22.jpeg"/><Relationship Id="rId5" Type="http://schemas.openxmlformats.org/officeDocument/2006/relationships/image" Target="../media/image1.png"/><Relationship Id="rId10" Type="http://schemas.openxmlformats.org/officeDocument/2006/relationships/image" Target="../media/image21.jpeg"/><Relationship Id="rId4" Type="http://schemas.openxmlformats.org/officeDocument/2006/relationships/slide" Target="slide1.xml"/><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image" Target="../media/image24.jpeg"/><Relationship Id="rId5" Type="http://schemas.openxmlformats.org/officeDocument/2006/relationships/image" Target="../media/image1.png"/><Relationship Id="rId10" Type="http://schemas.openxmlformats.org/officeDocument/2006/relationships/image" Target="../media/image23.jpeg"/><Relationship Id="rId4" Type="http://schemas.openxmlformats.org/officeDocument/2006/relationships/slide" Target="slide1.xml"/><Relationship Id="rId9"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slide" Target="slide1.xml"/><Relationship Id="rId7" Type="http://schemas.openxmlformats.org/officeDocument/2006/relationships/image" Target="../media/image5.jpe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slide" Target="slide18.xml"/><Relationship Id="rId4" Type="http://schemas.openxmlformats.org/officeDocument/2006/relationships/image" Target="../media/image1.png"/><Relationship Id="rId9" Type="http://schemas.openxmlformats.org/officeDocument/2006/relationships/image" Target="../media/image15.png"/></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4.png"/><Relationship Id="rId7" Type="http://schemas.openxmlformats.org/officeDocument/2006/relationships/image" Target="../media/image1.png"/><Relationship Id="rId2" Type="http://schemas.openxmlformats.org/officeDocument/2006/relationships/slide" Target="slide18.xml"/><Relationship Id="rId1" Type="http://schemas.openxmlformats.org/officeDocument/2006/relationships/slideLayout" Target="../slideLayouts/slideLayout2.xml"/><Relationship Id="rId6" Type="http://schemas.openxmlformats.org/officeDocument/2006/relationships/slide" Target="slide1.xml"/><Relationship Id="rId5" Type="http://schemas.openxmlformats.org/officeDocument/2006/relationships/slide" Target="slide5.xml"/><Relationship Id="rId4" Type="http://schemas.openxmlformats.org/officeDocument/2006/relationships/slide" Target="slide2.xml"/><Relationship Id="rId9" Type="http://schemas.openxmlformats.org/officeDocument/2006/relationships/image" Target="../media/image5.jpe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 Target="slide3.xml"/><Relationship Id="rId7" Type="http://schemas.openxmlformats.org/officeDocument/2006/relationships/slide" Target="slide1.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slide" Target="slide5.xml"/><Relationship Id="rId11" Type="http://schemas.openxmlformats.org/officeDocument/2006/relationships/image" Target="../media/image5.jpeg"/><Relationship Id="rId5" Type="http://schemas.openxmlformats.org/officeDocument/2006/relationships/slide" Target="slide2.xml"/><Relationship Id="rId10" Type="http://schemas.openxmlformats.org/officeDocument/2006/relationships/image" Target="../media/image4.png"/><Relationship Id="rId4" Type="http://schemas.openxmlformats.org/officeDocument/2006/relationships/slide" Target="slide4.xml"/><Relationship Id="rId9" Type="http://schemas.openxmlformats.org/officeDocument/2006/relationships/slide" Target="slide18.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 Target="slide5.xml"/><Relationship Id="rId7" Type="http://schemas.openxmlformats.org/officeDocument/2006/relationships/image" Target="../media/image4.png"/><Relationship Id="rId12" Type="http://schemas.openxmlformats.org/officeDocument/2006/relationships/slide" Target="slide4.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slide" Target="slide3.xml"/><Relationship Id="rId5" Type="http://schemas.openxmlformats.org/officeDocument/2006/relationships/image" Target="../media/image1.png"/><Relationship Id="rId10" Type="http://schemas.openxmlformats.org/officeDocument/2006/relationships/image" Target="../media/image5.jpeg"/><Relationship Id="rId4" Type="http://schemas.openxmlformats.org/officeDocument/2006/relationships/slide" Target="slide1.xml"/><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5.xml"/><Relationship Id="rId7" Type="http://schemas.openxmlformats.org/officeDocument/2006/relationships/image" Target="../media/image4.png"/><Relationship Id="rId12" Type="http://schemas.openxmlformats.org/officeDocument/2006/relationships/slide" Target="slide4.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slide" Target="slide3.xml"/><Relationship Id="rId5" Type="http://schemas.openxmlformats.org/officeDocument/2006/relationships/image" Target="../media/image1.png"/><Relationship Id="rId10" Type="http://schemas.openxmlformats.org/officeDocument/2006/relationships/image" Target="../media/image5.jpeg"/><Relationship Id="rId4" Type="http://schemas.openxmlformats.org/officeDocument/2006/relationships/slide" Target="slide1.xml"/><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11" Type="http://schemas.openxmlformats.org/officeDocument/2006/relationships/slide" Target="slide4.xml"/><Relationship Id="rId5" Type="http://schemas.openxmlformats.org/officeDocument/2006/relationships/image" Target="../media/image1.png"/><Relationship Id="rId10" Type="http://schemas.openxmlformats.org/officeDocument/2006/relationships/slide" Target="slide3.xml"/><Relationship Id="rId4" Type="http://schemas.openxmlformats.org/officeDocument/2006/relationships/slide" Target="slide1.xml"/><Relationship Id="rId9" Type="http://schemas.openxmlformats.org/officeDocument/2006/relationships/image" Target="../media/image5.jpe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 Target="slide6.xml"/><Relationship Id="rId7" Type="http://schemas.openxmlformats.org/officeDocument/2006/relationships/slide" Target="slide18.xml"/><Relationship Id="rId12"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png"/><Relationship Id="rId11" Type="http://schemas.openxmlformats.org/officeDocument/2006/relationships/slide" Target="slide4.xml"/><Relationship Id="rId5" Type="http://schemas.openxmlformats.org/officeDocument/2006/relationships/slide" Target="slide1.xml"/><Relationship Id="rId10" Type="http://schemas.openxmlformats.org/officeDocument/2006/relationships/image" Target="../media/image5.jpeg"/><Relationship Id="rId4" Type="http://schemas.openxmlformats.org/officeDocument/2006/relationships/slide" Target="slide7.xml"/><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 Target="slide6.xml"/><Relationship Id="rId7" Type="http://schemas.openxmlformats.org/officeDocument/2006/relationships/slide" Target="slide18.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png"/><Relationship Id="rId11" Type="http://schemas.openxmlformats.org/officeDocument/2006/relationships/image" Target="../media/image13.png"/><Relationship Id="rId5" Type="http://schemas.openxmlformats.org/officeDocument/2006/relationships/slide" Target="slide1.xml"/><Relationship Id="rId10" Type="http://schemas.openxmlformats.org/officeDocument/2006/relationships/image" Target="../media/image5.jpeg"/><Relationship Id="rId4" Type="http://schemas.openxmlformats.org/officeDocument/2006/relationships/slide" Target="slide7.xml"/><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image" Target="../media/image1.png"/><Relationship Id="rId10" Type="http://schemas.openxmlformats.org/officeDocument/2006/relationships/image" Target="../media/image15.png"/><Relationship Id="rId4" Type="http://schemas.openxmlformats.org/officeDocument/2006/relationships/slide" Target="slide1.xml"/><Relationship Id="rId9" Type="http://schemas.openxmlformats.org/officeDocument/2006/relationships/image" Target="../media/image5.jpeg"/></Relationships>
</file>

<file path=ppt/slides/_rels/slide9.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5.xml"/><Relationship Id="rId7"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image" Target="../media/image1.png"/><Relationship Id="rId10" Type="http://schemas.openxmlformats.org/officeDocument/2006/relationships/image" Target="../media/image16.png"/><Relationship Id="rId4" Type="http://schemas.openxmlformats.org/officeDocument/2006/relationships/slide" Target="slide1.xml"/><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hlinkClick r:id="rId2" action="ppaction://hlinksldjump"/>
            <a:extLst>
              <a:ext uri="{FF2B5EF4-FFF2-40B4-BE49-F238E27FC236}">
                <a16:creationId xmlns="" xmlns:a16="http://schemas.microsoft.com/office/drawing/2014/main" id="{99B1BEF6-C5C4-4DF6-A164-DC0F64017657}"/>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a:stretch/>
        </p:blipFill>
        <p:spPr>
          <a:xfrm>
            <a:off x="822372" y="421273"/>
            <a:ext cx="682388" cy="681781"/>
          </a:xfrm>
          <a:prstGeom prst="rect">
            <a:avLst/>
          </a:prstGeom>
        </p:spPr>
      </p:pic>
      <p:sp>
        <p:nvSpPr>
          <p:cNvPr id="35" name="Rectangle 34">
            <a:extLst>
              <a:ext uri="{FF2B5EF4-FFF2-40B4-BE49-F238E27FC236}">
                <a16:creationId xmlns="" xmlns:a16="http://schemas.microsoft.com/office/drawing/2014/main" id="{B02EE24A-342A-4102-9332-3745882BC34A}"/>
              </a:ext>
            </a:extLst>
          </p:cNvPr>
          <p:cNvSpPr/>
          <p:nvPr/>
        </p:nvSpPr>
        <p:spPr>
          <a:xfrm>
            <a:off x="1323833" y="6428096"/>
            <a:ext cx="10868167" cy="429904"/>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 xmlns:a16="http://schemas.microsoft.com/office/drawing/2014/main" id="{9ACB9593-245F-47FA-ACE8-EA102DCF25DD}"/>
              </a:ext>
            </a:extLst>
          </p:cNvPr>
          <p:cNvSpPr/>
          <p:nvPr/>
        </p:nvSpPr>
        <p:spPr>
          <a:xfrm flipH="1">
            <a:off x="0" y="-6501935"/>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 xmlns:a16="http://schemas.microsoft.com/office/drawing/2014/main" id="{F221DAC9-8A31-488A-951E-478D21C567BC}"/>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12351327" y="0"/>
            <a:ext cx="1454727" cy="1454727"/>
          </a:xfrm>
          <a:prstGeom prst="rect">
            <a:avLst/>
          </a:prstGeom>
        </p:spPr>
      </p:pic>
      <p:pic>
        <p:nvPicPr>
          <p:cNvPr id="6" name="Picture 5">
            <a:extLst>
              <a:ext uri="{FF2B5EF4-FFF2-40B4-BE49-F238E27FC236}">
                <a16:creationId xmlns="" xmlns:a16="http://schemas.microsoft.com/office/drawing/2014/main" id="{18B5B2AB-EFB9-482B-ACFE-0446E97C278C}"/>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12351327" y="1454727"/>
            <a:ext cx="1454727" cy="1454727"/>
          </a:xfrm>
          <a:prstGeom prst="rect">
            <a:avLst/>
          </a:prstGeom>
        </p:spPr>
      </p:pic>
      <p:sp>
        <p:nvSpPr>
          <p:cNvPr id="12" name="TextBox 11">
            <a:hlinkClick r:id="rId6" action="ppaction://hlinksldjump"/>
            <a:extLst>
              <a:ext uri="{FF2B5EF4-FFF2-40B4-BE49-F238E27FC236}">
                <a16:creationId xmlns="" xmlns:a16="http://schemas.microsoft.com/office/drawing/2014/main" id="{05A5A6EC-DE89-440B-8E9C-39557B7CE271}"/>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13" name="TextBox 12">
            <a:hlinkClick r:id="rId7" action="ppaction://hlinksldjump"/>
            <a:extLst>
              <a:ext uri="{FF2B5EF4-FFF2-40B4-BE49-F238E27FC236}">
                <a16:creationId xmlns="" xmlns:a16="http://schemas.microsoft.com/office/drawing/2014/main" id="{55160442-4A62-4BB4-B414-32EBB2D279AC}"/>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14" name="TextBox 13">
            <a:hlinkClick r:id="rId7" action="ppaction://hlinksldjump"/>
            <a:extLst>
              <a:ext uri="{FF2B5EF4-FFF2-40B4-BE49-F238E27FC236}">
                <a16:creationId xmlns="" xmlns:a16="http://schemas.microsoft.com/office/drawing/2014/main" id="{7C4AC83C-C8BC-442B-AA4A-5705BB5013F0}"/>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23" name="Picture 22">
            <a:hlinkClick r:id="rId8" action="ppaction://hlinksldjump"/>
            <a:extLst>
              <a:ext uri="{FF2B5EF4-FFF2-40B4-BE49-F238E27FC236}">
                <a16:creationId xmlns="" xmlns:a16="http://schemas.microsoft.com/office/drawing/2014/main" id="{284EC852-B6DD-44D6-A62A-61A526F4BDAF}"/>
              </a:ext>
            </a:extLst>
          </p:cNvPr>
          <p:cNvPicPr>
            <a:picLocks noChangeAspect="1"/>
          </p:cNvPicPr>
          <p:nvPr/>
        </p:nvPicPr>
        <p:blipFill rotWithShape="1">
          <a:blip r:embed="rId9"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24" name="TextBox 23">
            <a:extLst>
              <a:ext uri="{FF2B5EF4-FFF2-40B4-BE49-F238E27FC236}">
                <a16:creationId xmlns="" xmlns:a16="http://schemas.microsoft.com/office/drawing/2014/main" id="{51C07769-56CC-4C61-A874-BCF0041729A4}"/>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25" name="TextBox 24">
            <a:extLst>
              <a:ext uri="{FF2B5EF4-FFF2-40B4-BE49-F238E27FC236}">
                <a16:creationId xmlns="" xmlns:a16="http://schemas.microsoft.com/office/drawing/2014/main" id="{E311FBA1-FC68-4DCC-A1FD-DE75A98A54B6}"/>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26" name="TextBox 25">
            <a:extLst>
              <a:ext uri="{FF2B5EF4-FFF2-40B4-BE49-F238E27FC236}">
                <a16:creationId xmlns="" xmlns:a16="http://schemas.microsoft.com/office/drawing/2014/main" id="{D1FF0955-8FB4-4DDC-A945-3221886CA6C6}"/>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9" name="Rectangle 28">
            <a:extLst>
              <a:ext uri="{FF2B5EF4-FFF2-40B4-BE49-F238E27FC236}">
                <a16:creationId xmlns="" xmlns:a16="http://schemas.microsoft.com/office/drawing/2014/main" id="{C4EB0954-46E6-4D37-BB70-C1561206820A}"/>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Connector 29">
            <a:extLst>
              <a:ext uri="{FF2B5EF4-FFF2-40B4-BE49-F238E27FC236}">
                <a16:creationId xmlns="" xmlns:a16="http://schemas.microsoft.com/office/drawing/2014/main" id="{2730D217-0024-417F-8487-ED19AF06FE42}"/>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31" name="TextBox 30">
            <a:extLst>
              <a:ext uri="{FF2B5EF4-FFF2-40B4-BE49-F238E27FC236}">
                <a16:creationId xmlns="" xmlns:a16="http://schemas.microsoft.com/office/drawing/2014/main" id="{905553F4-49E9-4A43-9F9E-DC90CBE4C6F4}"/>
              </a:ext>
            </a:extLst>
          </p:cNvPr>
          <p:cNvSpPr txBox="1"/>
          <p:nvPr/>
        </p:nvSpPr>
        <p:spPr>
          <a:xfrm>
            <a:off x="3845467" y="1628334"/>
            <a:ext cx="5581934" cy="523220"/>
          </a:xfrm>
          <a:prstGeom prst="rect">
            <a:avLst/>
          </a:prstGeom>
          <a:noFill/>
        </p:spPr>
        <p:txBody>
          <a:bodyPr wrap="square" rtlCol="0">
            <a:spAutoFit/>
          </a:bodyPr>
          <a:lstStyle/>
          <a:p>
            <a:pPr algn="ctr"/>
            <a:r>
              <a:rPr lang="en-US" sz="2800" dirty="0" smtClean="0">
                <a:solidFill>
                  <a:srgbClr val="BE7434"/>
                </a:solidFill>
                <a:latin typeface="Stencil" panose="040409050D0802020404" pitchFamily="82" charset="0"/>
              </a:rPr>
              <a:t>UJIAN TUTUP </a:t>
            </a:r>
            <a:r>
              <a:rPr lang="en-US" sz="2800" dirty="0" err="1">
                <a:solidFill>
                  <a:srgbClr val="BE7434"/>
                </a:solidFill>
                <a:latin typeface="Stencil" panose="040409050D0802020404" pitchFamily="82" charset="0"/>
              </a:rPr>
              <a:t>Skripsi</a:t>
            </a:r>
            <a:endParaRPr lang="en-US" sz="2800" dirty="0">
              <a:solidFill>
                <a:srgbClr val="BE7434"/>
              </a:solidFill>
              <a:latin typeface="Stencil" panose="040409050D0802020404" pitchFamily="82" charset="0"/>
            </a:endParaRPr>
          </a:p>
        </p:txBody>
      </p:sp>
      <p:sp>
        <p:nvSpPr>
          <p:cNvPr id="32" name="TextBox 31">
            <a:extLst>
              <a:ext uri="{FF2B5EF4-FFF2-40B4-BE49-F238E27FC236}">
                <a16:creationId xmlns="" xmlns:a16="http://schemas.microsoft.com/office/drawing/2014/main" id="{5DDE9B7F-72EB-4206-A5AF-16258E9D2A9B}"/>
              </a:ext>
            </a:extLst>
          </p:cNvPr>
          <p:cNvSpPr txBox="1"/>
          <p:nvPr/>
        </p:nvSpPr>
        <p:spPr>
          <a:xfrm>
            <a:off x="3528777" y="2324906"/>
            <a:ext cx="6215315" cy="1200329"/>
          </a:xfrm>
          <a:prstGeom prst="rect">
            <a:avLst/>
          </a:prstGeom>
          <a:noFill/>
        </p:spPr>
        <p:txBody>
          <a:bodyPr wrap="square" rtlCol="0">
            <a:spAutoFit/>
          </a:bodyPr>
          <a:lstStyle/>
          <a:p>
            <a:pPr algn="ctr"/>
            <a:r>
              <a:rPr lang="id-ID" sz="2400" dirty="0" smtClean="0">
                <a:latin typeface="Stencil" panose="040409050D0802020404" pitchFamily="82" charset="0"/>
              </a:rPr>
              <a:t>RANCANG </a:t>
            </a:r>
            <a:r>
              <a:rPr lang="id-ID" sz="2400" dirty="0" smtClean="0">
                <a:latin typeface="Stencil" panose="040409050D0802020404" pitchFamily="82" charset="0"/>
              </a:rPr>
              <a:t>BANGUN SISTEM KONTROL JEMURAN PAKAIAN BERBASIS INTERNET OF THINGS (</a:t>
            </a:r>
            <a:r>
              <a:rPr lang="id-ID" sz="2400" dirty="0" smtClean="0">
                <a:latin typeface="Stencil" panose="040409050D0802020404" pitchFamily="82" charset="0"/>
              </a:rPr>
              <a:t>IOT</a:t>
            </a:r>
            <a:r>
              <a:rPr lang="en-US" sz="2400" dirty="0" smtClean="0">
                <a:latin typeface="Stencil" panose="040409050D0802020404" pitchFamily="82" charset="0"/>
              </a:rPr>
              <a:t>)</a:t>
            </a:r>
            <a:endParaRPr lang="en-US" sz="2400" dirty="0">
              <a:latin typeface="Stencil" panose="040409050D0802020404" pitchFamily="82" charset="0"/>
            </a:endParaRPr>
          </a:p>
        </p:txBody>
      </p:sp>
      <p:sp>
        <p:nvSpPr>
          <p:cNvPr id="33" name="Rectangle: Rounded Corners 32">
            <a:extLst>
              <a:ext uri="{FF2B5EF4-FFF2-40B4-BE49-F238E27FC236}">
                <a16:creationId xmlns="" xmlns:a16="http://schemas.microsoft.com/office/drawing/2014/main" id="{395B1E11-892D-4419-8B5F-172D57149AB9}"/>
              </a:ext>
            </a:extLst>
          </p:cNvPr>
          <p:cNvSpPr/>
          <p:nvPr/>
        </p:nvSpPr>
        <p:spPr>
          <a:xfrm>
            <a:off x="4117121" y="3982367"/>
            <a:ext cx="5013231" cy="447460"/>
          </a:xfrm>
          <a:prstGeom prst="roundRect">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b="1" dirty="0" smtClean="0"/>
              <a:t>KARDILA </a:t>
            </a:r>
            <a:endParaRPr lang="en-US" b="1" dirty="0">
              <a:latin typeface="Stencil" panose="040409050D0802020404" pitchFamily="82" charset="0"/>
            </a:endParaRPr>
          </a:p>
        </p:txBody>
      </p:sp>
      <p:sp>
        <p:nvSpPr>
          <p:cNvPr id="34" name="Rectangle: Rounded Corners 33">
            <a:extLst>
              <a:ext uri="{FF2B5EF4-FFF2-40B4-BE49-F238E27FC236}">
                <a16:creationId xmlns="" xmlns:a16="http://schemas.microsoft.com/office/drawing/2014/main" id="{C133870E-B206-483D-82B0-B416E2B43DD3}"/>
              </a:ext>
            </a:extLst>
          </p:cNvPr>
          <p:cNvSpPr/>
          <p:nvPr/>
        </p:nvSpPr>
        <p:spPr>
          <a:xfrm>
            <a:off x="4117120" y="4549211"/>
            <a:ext cx="5013231" cy="447460"/>
          </a:xfrm>
          <a:prstGeom prst="roundRect">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b="1" dirty="0" smtClean="0"/>
              <a:t>20170511060</a:t>
            </a:r>
            <a:endParaRPr lang="en-US" b="1" dirty="0">
              <a:latin typeface="Stencil" panose="040409050D0802020404" pitchFamily="82" charset="0"/>
            </a:endParaRPr>
          </a:p>
        </p:txBody>
      </p:sp>
      <p:cxnSp>
        <p:nvCxnSpPr>
          <p:cNvPr id="37" name="Straight Connector 36">
            <a:extLst>
              <a:ext uri="{FF2B5EF4-FFF2-40B4-BE49-F238E27FC236}">
                <a16:creationId xmlns="" xmlns:a16="http://schemas.microsoft.com/office/drawing/2014/main" id="{2B0055DF-1638-4EA4-BE0B-B187801AA61E}"/>
              </a:ext>
            </a:extLst>
          </p:cNvPr>
          <p:cNvCxnSpPr>
            <a:stCxn id="35" idx="0"/>
            <a:endCxn id="35" idx="2"/>
          </p:cNvCxnSpPr>
          <p:nvPr/>
        </p:nvCxnSpPr>
        <p:spPr>
          <a:xfrm>
            <a:off x="6757917" y="6428096"/>
            <a:ext cx="0" cy="429904"/>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 xmlns:a16="http://schemas.microsoft.com/office/drawing/2014/main" id="{FCC455F1-C8A2-4743-835F-549DFCEEA538}"/>
              </a:ext>
            </a:extLst>
          </p:cNvPr>
          <p:cNvSpPr txBox="1"/>
          <p:nvPr/>
        </p:nvSpPr>
        <p:spPr>
          <a:xfrm>
            <a:off x="2261937" y="6428096"/>
            <a:ext cx="3577389" cy="369332"/>
          </a:xfrm>
          <a:prstGeom prst="rect">
            <a:avLst/>
          </a:prstGeom>
          <a:noFill/>
        </p:spPr>
        <p:txBody>
          <a:bodyPr wrap="square" rtlCol="0">
            <a:spAutoFit/>
          </a:bodyPr>
          <a:lstStyle/>
          <a:p>
            <a:pPr algn="ctr"/>
            <a:r>
              <a:rPr lang="en-US" dirty="0" err="1" smtClean="0">
                <a:solidFill>
                  <a:schemeClr val="bg1"/>
                </a:solidFill>
                <a:latin typeface="Berlin Sans FB" panose="020E0602020502020306" pitchFamily="34" charset="0"/>
              </a:rPr>
              <a:t>Fakultas</a:t>
            </a:r>
            <a:r>
              <a:rPr lang="en-US" dirty="0" smtClean="0">
                <a:solidFill>
                  <a:schemeClr val="bg1"/>
                </a:solidFill>
                <a:latin typeface="Berlin Sans FB" panose="020E0602020502020306" pitchFamily="34" charset="0"/>
              </a:rPr>
              <a:t> </a:t>
            </a:r>
            <a:r>
              <a:rPr lang="en-US" dirty="0" err="1" smtClean="0">
                <a:solidFill>
                  <a:schemeClr val="bg1"/>
                </a:solidFill>
                <a:latin typeface="Berlin Sans FB" panose="020E0602020502020306" pitchFamily="34" charset="0"/>
              </a:rPr>
              <a:t>Ilmu</a:t>
            </a:r>
            <a:r>
              <a:rPr lang="en-US" dirty="0" smtClean="0">
                <a:solidFill>
                  <a:schemeClr val="bg1"/>
                </a:solidFill>
                <a:latin typeface="Berlin Sans FB" panose="020E0602020502020306" pitchFamily="34" charset="0"/>
              </a:rPr>
              <a:t> </a:t>
            </a:r>
            <a:r>
              <a:rPr lang="en-US" dirty="0" err="1" smtClean="0">
                <a:solidFill>
                  <a:schemeClr val="bg1"/>
                </a:solidFill>
                <a:latin typeface="Berlin Sans FB" panose="020E0602020502020306" pitchFamily="34" charset="0"/>
              </a:rPr>
              <a:t>Komputer</a:t>
            </a:r>
            <a:endParaRPr lang="en-US" dirty="0">
              <a:solidFill>
                <a:schemeClr val="bg1"/>
              </a:solidFill>
              <a:latin typeface="Berlin Sans FB" panose="020E0602020502020306" pitchFamily="34" charset="0"/>
            </a:endParaRPr>
          </a:p>
        </p:txBody>
      </p:sp>
      <p:sp>
        <p:nvSpPr>
          <p:cNvPr id="39" name="TextBox 38">
            <a:extLst>
              <a:ext uri="{FF2B5EF4-FFF2-40B4-BE49-F238E27FC236}">
                <a16:creationId xmlns="" xmlns:a16="http://schemas.microsoft.com/office/drawing/2014/main" id="{99228641-D291-4CEB-BEFC-18EDE00BD646}"/>
              </a:ext>
            </a:extLst>
          </p:cNvPr>
          <p:cNvSpPr txBox="1"/>
          <p:nvPr/>
        </p:nvSpPr>
        <p:spPr>
          <a:xfrm>
            <a:off x="7676509" y="6407431"/>
            <a:ext cx="3577389" cy="369332"/>
          </a:xfrm>
          <a:prstGeom prst="rect">
            <a:avLst/>
          </a:prstGeom>
          <a:noFill/>
        </p:spPr>
        <p:txBody>
          <a:bodyPr wrap="square" rtlCol="0">
            <a:spAutoFit/>
          </a:bodyPr>
          <a:lstStyle/>
          <a:p>
            <a:pPr algn="ctr"/>
            <a:r>
              <a:rPr lang="en-US" dirty="0" err="1" smtClean="0">
                <a:solidFill>
                  <a:schemeClr val="bg1"/>
                </a:solidFill>
                <a:latin typeface="Berlin Sans FB" panose="020E0602020502020306" pitchFamily="34" charset="0"/>
              </a:rPr>
              <a:t>Teknik</a:t>
            </a:r>
            <a:r>
              <a:rPr lang="en-US" dirty="0" smtClean="0">
                <a:solidFill>
                  <a:schemeClr val="bg1"/>
                </a:solidFill>
                <a:latin typeface="Berlin Sans FB" panose="020E0602020502020306" pitchFamily="34" charset="0"/>
              </a:rPr>
              <a:t> </a:t>
            </a:r>
            <a:r>
              <a:rPr lang="en-US" dirty="0" err="1" smtClean="0">
                <a:solidFill>
                  <a:schemeClr val="bg1"/>
                </a:solidFill>
                <a:latin typeface="Berlin Sans FB" panose="020E0602020502020306" pitchFamily="34" charset="0"/>
              </a:rPr>
              <a:t>Informatika</a:t>
            </a:r>
            <a:endParaRPr lang="en-US" dirty="0">
              <a:solidFill>
                <a:schemeClr val="bg1"/>
              </a:solidFill>
              <a:latin typeface="Berlin Sans FB" panose="020E0602020502020306" pitchFamily="34" charset="0"/>
            </a:endParaRPr>
          </a:p>
        </p:txBody>
      </p:sp>
      <p:pic>
        <p:nvPicPr>
          <p:cNvPr id="27" name="Picture 26" descr="unasman-logo.jpg"/>
          <p:cNvPicPr>
            <a:picLocks noChangeAspect="1"/>
          </p:cNvPicPr>
          <p:nvPr/>
        </p:nvPicPr>
        <p:blipFill>
          <a:blip r:embed="rId10"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xmlns="" val="3947983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250" fill="hold"/>
                                        <p:tgtEl>
                                          <p:spTgt spid="19"/>
                                        </p:tgtEl>
                                        <p:attrNameLst>
                                          <p:attrName>ppt_x</p:attrName>
                                        </p:attrNameLst>
                                      </p:cBhvr>
                                      <p:tavLst>
                                        <p:tav tm="0">
                                          <p:val>
                                            <p:strVal val="0-#ppt_w/2"/>
                                          </p:val>
                                        </p:tav>
                                        <p:tav tm="100000">
                                          <p:val>
                                            <p:strVal val="#ppt_x"/>
                                          </p:val>
                                        </p:tav>
                                      </p:tavLst>
                                    </p:anim>
                                    <p:anim calcmode="lin" valueType="num">
                                      <p:cBhvr additive="base">
                                        <p:cTn id="8" dur="250" fill="hold"/>
                                        <p:tgtEl>
                                          <p:spTgt spid="19"/>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50"/>
                                  </p:stCondLst>
                                  <p:childTnLst>
                                    <p:set>
                                      <p:cBhvr>
                                        <p:cTn id="10" dur="1" fill="hold">
                                          <p:stCondLst>
                                            <p:cond delay="0"/>
                                          </p:stCondLst>
                                        </p:cTn>
                                        <p:tgtEl>
                                          <p:spTgt spid="31"/>
                                        </p:tgtEl>
                                        <p:attrNameLst>
                                          <p:attrName>style.visibility</p:attrName>
                                        </p:attrNameLst>
                                      </p:cBhvr>
                                      <p:to>
                                        <p:strVal val="visible"/>
                                      </p:to>
                                    </p:set>
                                    <p:anim calcmode="lin" valueType="num">
                                      <p:cBhvr>
                                        <p:cTn id="11" dur="500" fill="hold"/>
                                        <p:tgtEl>
                                          <p:spTgt spid="31"/>
                                        </p:tgtEl>
                                        <p:attrNameLst>
                                          <p:attrName>ppt_w</p:attrName>
                                        </p:attrNameLst>
                                      </p:cBhvr>
                                      <p:tavLst>
                                        <p:tav tm="0">
                                          <p:val>
                                            <p:fltVal val="0"/>
                                          </p:val>
                                        </p:tav>
                                        <p:tav tm="100000">
                                          <p:val>
                                            <p:strVal val="#ppt_w"/>
                                          </p:val>
                                        </p:tav>
                                      </p:tavLst>
                                    </p:anim>
                                    <p:anim calcmode="lin" valueType="num">
                                      <p:cBhvr>
                                        <p:cTn id="12" dur="500" fill="hold"/>
                                        <p:tgtEl>
                                          <p:spTgt spid="31"/>
                                        </p:tgtEl>
                                        <p:attrNameLst>
                                          <p:attrName>ppt_h</p:attrName>
                                        </p:attrNameLst>
                                      </p:cBhvr>
                                      <p:tavLst>
                                        <p:tav tm="0">
                                          <p:val>
                                            <p:fltVal val="0"/>
                                          </p:val>
                                        </p:tav>
                                        <p:tav tm="100000">
                                          <p:val>
                                            <p:strVal val="#ppt_h"/>
                                          </p:val>
                                        </p:tav>
                                      </p:tavLst>
                                    </p:anim>
                                    <p:animEffect transition="in" filter="fade">
                                      <p:cBhvr>
                                        <p:cTn id="13" dur="500"/>
                                        <p:tgtEl>
                                          <p:spTgt spid="31"/>
                                        </p:tgtEl>
                                      </p:cBhvr>
                                    </p:animEffect>
                                  </p:childTnLst>
                                </p:cTn>
                              </p:par>
                              <p:par>
                                <p:cTn id="14" presetID="53" presetClass="entr" presetSubtype="16" fill="hold" grpId="0" nodeType="withEffect">
                                  <p:stCondLst>
                                    <p:cond delay="250"/>
                                  </p:stCondLst>
                                  <p:childTnLst>
                                    <p:set>
                                      <p:cBhvr>
                                        <p:cTn id="15" dur="1" fill="hold">
                                          <p:stCondLst>
                                            <p:cond delay="0"/>
                                          </p:stCondLst>
                                        </p:cTn>
                                        <p:tgtEl>
                                          <p:spTgt spid="32"/>
                                        </p:tgtEl>
                                        <p:attrNameLst>
                                          <p:attrName>style.visibility</p:attrName>
                                        </p:attrNameLst>
                                      </p:cBhvr>
                                      <p:to>
                                        <p:strVal val="visible"/>
                                      </p:to>
                                    </p:set>
                                    <p:anim calcmode="lin" valueType="num">
                                      <p:cBhvr>
                                        <p:cTn id="16" dur="500" fill="hold"/>
                                        <p:tgtEl>
                                          <p:spTgt spid="32"/>
                                        </p:tgtEl>
                                        <p:attrNameLst>
                                          <p:attrName>ppt_w</p:attrName>
                                        </p:attrNameLst>
                                      </p:cBhvr>
                                      <p:tavLst>
                                        <p:tav tm="0">
                                          <p:val>
                                            <p:fltVal val="0"/>
                                          </p:val>
                                        </p:tav>
                                        <p:tav tm="100000">
                                          <p:val>
                                            <p:strVal val="#ppt_w"/>
                                          </p:val>
                                        </p:tav>
                                      </p:tavLst>
                                    </p:anim>
                                    <p:anim calcmode="lin" valueType="num">
                                      <p:cBhvr>
                                        <p:cTn id="17" dur="500" fill="hold"/>
                                        <p:tgtEl>
                                          <p:spTgt spid="32"/>
                                        </p:tgtEl>
                                        <p:attrNameLst>
                                          <p:attrName>ppt_h</p:attrName>
                                        </p:attrNameLst>
                                      </p:cBhvr>
                                      <p:tavLst>
                                        <p:tav tm="0">
                                          <p:val>
                                            <p:fltVal val="0"/>
                                          </p:val>
                                        </p:tav>
                                        <p:tav tm="100000">
                                          <p:val>
                                            <p:strVal val="#ppt_h"/>
                                          </p:val>
                                        </p:tav>
                                      </p:tavLst>
                                    </p:anim>
                                    <p:animEffect transition="in" filter="fade">
                                      <p:cBhvr>
                                        <p:cTn id="18" dur="500"/>
                                        <p:tgtEl>
                                          <p:spTgt spid="32"/>
                                        </p:tgtEl>
                                      </p:cBhvr>
                                    </p:animEffect>
                                  </p:childTnLst>
                                </p:cTn>
                              </p:par>
                              <p:par>
                                <p:cTn id="19" presetID="53" presetClass="entr" presetSubtype="16" fill="hold" grpId="0" nodeType="withEffect">
                                  <p:stCondLst>
                                    <p:cond delay="750"/>
                                  </p:stCondLst>
                                  <p:childTnLst>
                                    <p:set>
                                      <p:cBhvr>
                                        <p:cTn id="20" dur="1" fill="hold">
                                          <p:stCondLst>
                                            <p:cond delay="0"/>
                                          </p:stCondLst>
                                        </p:cTn>
                                        <p:tgtEl>
                                          <p:spTgt spid="33"/>
                                        </p:tgtEl>
                                        <p:attrNameLst>
                                          <p:attrName>style.visibility</p:attrName>
                                        </p:attrNameLst>
                                      </p:cBhvr>
                                      <p:to>
                                        <p:strVal val="visible"/>
                                      </p:to>
                                    </p:set>
                                    <p:anim calcmode="lin" valueType="num">
                                      <p:cBhvr>
                                        <p:cTn id="21" dur="500" fill="hold"/>
                                        <p:tgtEl>
                                          <p:spTgt spid="33"/>
                                        </p:tgtEl>
                                        <p:attrNameLst>
                                          <p:attrName>ppt_w</p:attrName>
                                        </p:attrNameLst>
                                      </p:cBhvr>
                                      <p:tavLst>
                                        <p:tav tm="0">
                                          <p:val>
                                            <p:fltVal val="0"/>
                                          </p:val>
                                        </p:tav>
                                        <p:tav tm="100000">
                                          <p:val>
                                            <p:strVal val="#ppt_w"/>
                                          </p:val>
                                        </p:tav>
                                      </p:tavLst>
                                    </p:anim>
                                    <p:anim calcmode="lin" valueType="num">
                                      <p:cBhvr>
                                        <p:cTn id="22" dur="500" fill="hold"/>
                                        <p:tgtEl>
                                          <p:spTgt spid="33"/>
                                        </p:tgtEl>
                                        <p:attrNameLst>
                                          <p:attrName>ppt_h</p:attrName>
                                        </p:attrNameLst>
                                      </p:cBhvr>
                                      <p:tavLst>
                                        <p:tav tm="0">
                                          <p:val>
                                            <p:fltVal val="0"/>
                                          </p:val>
                                        </p:tav>
                                        <p:tav tm="100000">
                                          <p:val>
                                            <p:strVal val="#ppt_h"/>
                                          </p:val>
                                        </p:tav>
                                      </p:tavLst>
                                    </p:anim>
                                    <p:animEffect transition="in" filter="fade">
                                      <p:cBhvr>
                                        <p:cTn id="23" dur="500"/>
                                        <p:tgtEl>
                                          <p:spTgt spid="33"/>
                                        </p:tgtEl>
                                      </p:cBhvr>
                                    </p:animEffect>
                                  </p:childTnLst>
                                </p:cTn>
                              </p:par>
                              <p:par>
                                <p:cTn id="24" presetID="53" presetClass="entr" presetSubtype="16" fill="hold" grpId="0" nodeType="withEffect">
                                  <p:stCondLst>
                                    <p:cond delay="750"/>
                                  </p:stCondLst>
                                  <p:childTnLst>
                                    <p:set>
                                      <p:cBhvr>
                                        <p:cTn id="25" dur="1" fill="hold">
                                          <p:stCondLst>
                                            <p:cond delay="0"/>
                                          </p:stCondLst>
                                        </p:cTn>
                                        <p:tgtEl>
                                          <p:spTgt spid="34"/>
                                        </p:tgtEl>
                                        <p:attrNameLst>
                                          <p:attrName>style.visibility</p:attrName>
                                        </p:attrNameLst>
                                      </p:cBhvr>
                                      <p:to>
                                        <p:strVal val="visible"/>
                                      </p:to>
                                    </p:set>
                                    <p:anim calcmode="lin" valueType="num">
                                      <p:cBhvr>
                                        <p:cTn id="26" dur="500" fill="hold"/>
                                        <p:tgtEl>
                                          <p:spTgt spid="34"/>
                                        </p:tgtEl>
                                        <p:attrNameLst>
                                          <p:attrName>ppt_w</p:attrName>
                                        </p:attrNameLst>
                                      </p:cBhvr>
                                      <p:tavLst>
                                        <p:tav tm="0">
                                          <p:val>
                                            <p:fltVal val="0"/>
                                          </p:val>
                                        </p:tav>
                                        <p:tav tm="100000">
                                          <p:val>
                                            <p:strVal val="#ppt_w"/>
                                          </p:val>
                                        </p:tav>
                                      </p:tavLst>
                                    </p:anim>
                                    <p:anim calcmode="lin" valueType="num">
                                      <p:cBhvr>
                                        <p:cTn id="27" dur="500" fill="hold"/>
                                        <p:tgtEl>
                                          <p:spTgt spid="34"/>
                                        </p:tgtEl>
                                        <p:attrNameLst>
                                          <p:attrName>ppt_h</p:attrName>
                                        </p:attrNameLst>
                                      </p:cBhvr>
                                      <p:tavLst>
                                        <p:tav tm="0">
                                          <p:val>
                                            <p:fltVal val="0"/>
                                          </p:val>
                                        </p:tav>
                                        <p:tav tm="100000">
                                          <p:val>
                                            <p:strVal val="#ppt_h"/>
                                          </p:val>
                                        </p:tav>
                                      </p:tavLst>
                                    </p:anim>
                                    <p:animEffect transition="in" filter="fade">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animBg="1"/>
      <p:bldP spid="3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25346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4" action="ppaction://hlinksldjump"/>
            <a:extLst>
              <a:ext uri="{FF2B5EF4-FFF2-40B4-BE49-F238E27FC236}">
                <a16:creationId xmlns="" xmlns:a16="http://schemas.microsoft.com/office/drawing/2014/main" id="{407A109D-C119-4E3E-A712-DF17B9EFF1A4}"/>
              </a:ext>
            </a:extLst>
          </p:cNvPr>
          <p:cNvSpPr txBox="1"/>
          <p:nvPr/>
        </p:nvSpPr>
        <p:spPr>
          <a:xfrm>
            <a:off x="-1951409"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5"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7"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1D25C880-07B5-4AD9-B430-D505D2CBA37B}"/>
              </a:ext>
            </a:extLst>
          </p:cNvPr>
          <p:cNvSpPr txBox="1"/>
          <p:nvPr/>
        </p:nvSpPr>
        <p:spPr>
          <a:xfrm>
            <a:off x="475700" y="4455577"/>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3</a:t>
            </a: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521122" y="614249"/>
            <a:ext cx="3438478" cy="954107"/>
          </a:xfrm>
          <a:prstGeom prst="rect">
            <a:avLst/>
          </a:prstGeom>
          <a:noFill/>
        </p:spPr>
        <p:txBody>
          <a:bodyPr wrap="square" rtlCol="0">
            <a:spAutoFit/>
          </a:bodyPr>
          <a:lstStyle/>
          <a:p>
            <a:r>
              <a:rPr lang="en-US" sz="2800" dirty="0" err="1" smtClean="0">
                <a:solidFill>
                  <a:srgbClr val="0A1D37"/>
                </a:solidFill>
              </a:rPr>
              <a:t>Kerangka</a:t>
            </a:r>
            <a:r>
              <a:rPr lang="en-US" sz="2800" dirty="0" smtClean="0">
                <a:solidFill>
                  <a:srgbClr val="0A1D37"/>
                </a:solidFill>
              </a:rPr>
              <a:t> </a:t>
            </a:r>
          </a:p>
          <a:p>
            <a:r>
              <a:rPr lang="en-US" sz="2800" dirty="0" err="1" smtClean="0">
                <a:solidFill>
                  <a:srgbClr val="0A1D37"/>
                </a:solidFill>
              </a:rPr>
              <a:t>Sistem</a:t>
            </a:r>
            <a:endParaRPr lang="en-US" sz="2800" dirty="0">
              <a:solidFill>
                <a:srgbClr val="0A1D37"/>
              </a:solidFill>
            </a:endParaRPr>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9"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0" name="Picture 29" descr="KERANGKA SISTEM.PNG"/>
          <p:cNvPicPr>
            <a:picLocks noChangeAspect="1"/>
          </p:cNvPicPr>
          <p:nvPr/>
        </p:nvPicPr>
        <p:blipFill>
          <a:blip r:embed="rId10"/>
          <a:stretch>
            <a:fillRect/>
          </a:stretch>
        </p:blipFill>
        <p:spPr>
          <a:xfrm>
            <a:off x="5373360" y="423080"/>
            <a:ext cx="6286376" cy="5713757"/>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250" fill="hold"/>
                                        <p:tgtEl>
                                          <p:spTgt spid="14"/>
                                        </p:tgtEl>
                                        <p:attrNameLst>
                                          <p:attrName>ppt_x</p:attrName>
                                        </p:attrNameLst>
                                      </p:cBhvr>
                                      <p:tavLst>
                                        <p:tav tm="0">
                                          <p:val>
                                            <p:strVal val="0-#ppt_w/2"/>
                                          </p:val>
                                        </p:tav>
                                        <p:tav tm="100000">
                                          <p:val>
                                            <p:strVal val="#ppt_x"/>
                                          </p:val>
                                        </p:tav>
                                      </p:tavLst>
                                    </p:anim>
                                    <p:anim calcmode="lin" valueType="num">
                                      <p:cBhvr additive="base">
                                        <p:cTn id="8" dur="2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25346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4" action="ppaction://hlinksldjump"/>
            <a:extLst>
              <a:ext uri="{FF2B5EF4-FFF2-40B4-BE49-F238E27FC236}">
                <a16:creationId xmlns="" xmlns:a16="http://schemas.microsoft.com/office/drawing/2014/main" id="{407A109D-C119-4E3E-A712-DF17B9EFF1A4}"/>
              </a:ext>
            </a:extLst>
          </p:cNvPr>
          <p:cNvSpPr txBox="1"/>
          <p:nvPr/>
        </p:nvSpPr>
        <p:spPr>
          <a:xfrm>
            <a:off x="-1951409"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5"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7"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1D25C880-07B5-4AD9-B430-D505D2CBA37B}"/>
              </a:ext>
            </a:extLst>
          </p:cNvPr>
          <p:cNvSpPr txBox="1"/>
          <p:nvPr/>
        </p:nvSpPr>
        <p:spPr>
          <a:xfrm>
            <a:off x="475700" y="4455577"/>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3</a:t>
            </a: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521122" y="614249"/>
            <a:ext cx="5268036" cy="523220"/>
          </a:xfrm>
          <a:prstGeom prst="rect">
            <a:avLst/>
          </a:prstGeom>
          <a:noFill/>
        </p:spPr>
        <p:txBody>
          <a:bodyPr wrap="square" rtlCol="0">
            <a:spAutoFit/>
          </a:bodyPr>
          <a:lstStyle/>
          <a:p>
            <a:r>
              <a:rPr lang="en-US" sz="2800" dirty="0" err="1" smtClean="0">
                <a:solidFill>
                  <a:srgbClr val="0A1D37"/>
                </a:solidFill>
              </a:rPr>
              <a:t>Rancangan</a:t>
            </a:r>
            <a:r>
              <a:rPr lang="en-US" sz="2800" dirty="0" smtClean="0">
                <a:solidFill>
                  <a:srgbClr val="0A1D37"/>
                </a:solidFill>
              </a:rPr>
              <a:t> </a:t>
            </a:r>
            <a:r>
              <a:rPr lang="en-US" sz="2800" dirty="0" err="1" smtClean="0">
                <a:solidFill>
                  <a:srgbClr val="0A1D37"/>
                </a:solidFill>
              </a:rPr>
              <a:t>Sistem</a:t>
            </a:r>
            <a:endParaRPr lang="en-US" sz="2800" dirty="0">
              <a:solidFill>
                <a:srgbClr val="0A1D37"/>
              </a:solidFill>
            </a:endParaRPr>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9"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0" name="Picture 29" descr="KERANGKA SISTEM.PNG"/>
          <p:cNvPicPr>
            <a:picLocks noChangeAspect="1"/>
          </p:cNvPicPr>
          <p:nvPr/>
        </p:nvPicPr>
        <p:blipFill>
          <a:blip r:embed="rId10"/>
          <a:stretch>
            <a:fillRect/>
          </a:stretch>
        </p:blipFill>
        <p:spPr>
          <a:xfrm>
            <a:off x="3111691" y="1742800"/>
            <a:ext cx="8538256" cy="4422052"/>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250" fill="hold"/>
                                        <p:tgtEl>
                                          <p:spTgt spid="14"/>
                                        </p:tgtEl>
                                        <p:attrNameLst>
                                          <p:attrName>ppt_x</p:attrName>
                                        </p:attrNameLst>
                                      </p:cBhvr>
                                      <p:tavLst>
                                        <p:tav tm="0">
                                          <p:val>
                                            <p:strVal val="0-#ppt_w/2"/>
                                          </p:val>
                                        </p:tav>
                                        <p:tav tm="100000">
                                          <p:val>
                                            <p:strVal val="#ppt_x"/>
                                          </p:val>
                                        </p:tav>
                                      </p:tavLst>
                                    </p:anim>
                                    <p:anim calcmode="lin" valueType="num">
                                      <p:cBhvr additive="base">
                                        <p:cTn id="8" dur="2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4</a:t>
            </a:r>
            <a:endParaRPr lang="en-US" sz="2400" dirty="0">
              <a:solidFill>
                <a:schemeClr val="bg1"/>
              </a:solidFill>
              <a:latin typeface="Berlin Sans FB" panose="020E0602020502020306" pitchFamily="34" charset="0"/>
            </a:endParaRP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43068" y="3064031"/>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4</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485094" y="3224783"/>
            <a:ext cx="1485094" cy="461665"/>
          </a:xfrm>
          <a:prstGeom prst="rect">
            <a:avLst/>
          </a:prstGeom>
          <a:noFill/>
        </p:spPr>
        <p:txBody>
          <a:bodyPr wrap="square" rtlCol="0">
            <a:spAutoFit/>
          </a:bodyPr>
          <a:lstStyle/>
          <a:p>
            <a:pPr algn="ctr"/>
            <a:r>
              <a:rPr lang="en-US" sz="2400" dirty="0" err="1">
                <a:solidFill>
                  <a:srgbClr val="051A35"/>
                </a:solidFill>
                <a:latin typeface="Berlin Sans FB" panose="020E0602020502020306" pitchFamily="34" charset="0"/>
              </a:rPr>
              <a:t>Bab</a:t>
            </a:r>
            <a:r>
              <a:rPr lang="en-US" sz="2400" dirty="0">
                <a:solidFill>
                  <a:srgbClr val="051A35"/>
                </a:solidFill>
                <a:latin typeface="Berlin Sans FB" panose="020E0602020502020306" pitchFamily="34" charset="0"/>
              </a:rPr>
              <a:t> </a:t>
            </a:r>
            <a:r>
              <a:rPr lang="en-US" sz="2400" dirty="0" smtClean="0">
                <a:solidFill>
                  <a:srgbClr val="051A35"/>
                </a:solidFill>
                <a:latin typeface="Berlin Sans FB" panose="020E0602020502020306" pitchFamily="34" charset="0"/>
              </a:rPr>
              <a:t>5</a:t>
            </a:r>
            <a:endParaRPr lang="en-US" sz="2400" dirty="0">
              <a:solidFill>
                <a:srgbClr val="051A35"/>
              </a:solidFill>
              <a:latin typeface="Berlin Sans FB" panose="020E0602020502020306" pitchFamily="34" charset="0"/>
            </a:endParaRP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4</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0545746" y="0"/>
            <a:ext cx="1646254" cy="1646254"/>
          </a:xfrm>
          <a:prstGeom prst="rect">
            <a:avLst/>
          </a:prstGeom>
        </p:spPr>
      </p:pic>
      <p:sp>
        <p:nvSpPr>
          <p:cNvPr id="19" name="Rectangle 18"/>
          <p:cNvSpPr/>
          <p:nvPr/>
        </p:nvSpPr>
        <p:spPr>
          <a:xfrm>
            <a:off x="1815532" y="2157294"/>
            <a:ext cx="9539406" cy="4154984"/>
          </a:xfrm>
          <a:prstGeom prst="rect">
            <a:avLst/>
          </a:prstGeom>
        </p:spPr>
        <p:txBody>
          <a:bodyPr wrap="square">
            <a:spAutoFit/>
          </a:bodyPr>
          <a:lstStyle/>
          <a:p>
            <a:r>
              <a:rPr lang="id-ID" sz="2800" dirty="0" smtClean="0"/>
              <a:t>hasil rancangan tersebut menjadi sebuah program untuk sistem kontrol jemuran pakaian berbasis </a:t>
            </a:r>
            <a:r>
              <a:rPr lang="id-ID" sz="2800" i="1" dirty="0" smtClean="0"/>
              <a:t>internet of things (IoT</a:t>
            </a:r>
            <a:r>
              <a:rPr lang="id-ID" sz="2800" i="1" dirty="0" smtClean="0"/>
              <a:t>)</a:t>
            </a:r>
            <a:endParaRPr lang="en-US" sz="2800" i="1" dirty="0" smtClean="0"/>
          </a:p>
          <a:p>
            <a:pPr marL="177800" lvl="2" algn="just"/>
            <a:r>
              <a:rPr lang="en-US" b="1" dirty="0" smtClean="0"/>
              <a:t>a.</a:t>
            </a:r>
            <a:r>
              <a:rPr lang="en-US" dirty="0" smtClean="0"/>
              <a:t> </a:t>
            </a:r>
            <a:r>
              <a:rPr lang="id-ID" dirty="0" smtClean="0"/>
              <a:t>Rancang </a:t>
            </a:r>
            <a:r>
              <a:rPr lang="id-ID" dirty="0" smtClean="0"/>
              <a:t>Bangun Sistem Kontrol Jemuran Pakaian Berbasis </a:t>
            </a:r>
            <a:r>
              <a:rPr lang="id-ID" i="1" dirty="0" smtClean="0"/>
              <a:t>Internet Of Things (IoT) </a:t>
            </a:r>
            <a:r>
              <a:rPr lang="id-ID" dirty="0" smtClean="0"/>
              <a:t>dapat mempermudah dan membantu seseorang untuk mengetahui kondisi jemuran, serta membantu dalam mengeringkan pakaian dimana alat akan mendeteksi hujan yang dimana alat penjemuran bergerak secara otomatis</a:t>
            </a:r>
            <a:endParaRPr lang="en-US" sz="1600" dirty="0" smtClean="0"/>
          </a:p>
          <a:p>
            <a:pPr marL="177800" lvl="2" algn="just"/>
            <a:r>
              <a:rPr lang="en-US" b="1" dirty="0" smtClean="0"/>
              <a:t>b.</a:t>
            </a:r>
            <a:r>
              <a:rPr lang="en-US" dirty="0" smtClean="0"/>
              <a:t> </a:t>
            </a:r>
            <a:r>
              <a:rPr lang="id-ID" dirty="0" smtClean="0"/>
              <a:t>Rancang </a:t>
            </a:r>
            <a:r>
              <a:rPr lang="id-ID" dirty="0" smtClean="0"/>
              <a:t>Bangun Sistem Kontrol Jemuran Pakaian Berbasis </a:t>
            </a:r>
            <a:r>
              <a:rPr lang="id-ID" i="1" dirty="0" smtClean="0"/>
              <a:t>Internet Of Things (IoT) </a:t>
            </a:r>
            <a:r>
              <a:rPr lang="id-ID" dirty="0" smtClean="0"/>
              <a:t>dapat digunakan oleh seluruh kalangan masyarakat terutama masyarakat yang sering berpergian atau keluar rumah yang lebih membutuhkan alat yang begerak secara otomatis</a:t>
            </a:r>
            <a:r>
              <a:rPr lang="id-ID" dirty="0" smtClean="0"/>
              <a:t>.</a:t>
            </a:r>
            <a:endParaRPr lang="en-US" dirty="0" smtClean="0"/>
          </a:p>
          <a:p>
            <a:pPr marL="177800" lvl="2" algn="just"/>
            <a:r>
              <a:rPr lang="en-US" b="1" dirty="0" smtClean="0"/>
              <a:t>c.</a:t>
            </a:r>
            <a:r>
              <a:rPr lang="id-ID" dirty="0" smtClean="0"/>
              <a:t>Alat Melakukan Proses pergerakan berdasarkan sensor hujan yang dimana apabila sensor hujan mendeteksi adanya air pada sensor maka motor pada jemuran akan bergerak dengan waktu respon 1-5 Detik</a:t>
            </a:r>
            <a:endParaRPr lang="en-US" dirty="0" smtClean="0"/>
          </a:p>
          <a:p>
            <a:endParaRPr lang="en-US" sz="2800" dirty="0"/>
          </a:p>
        </p:txBody>
      </p:sp>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4</a:t>
            </a:r>
            <a:endParaRPr lang="en-US" sz="2400" dirty="0">
              <a:solidFill>
                <a:schemeClr val="bg1"/>
              </a:solidFill>
              <a:latin typeface="Berlin Sans FB" panose="020E0602020502020306" pitchFamily="34" charset="0"/>
            </a:endParaRP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43068" y="3064031"/>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4</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485094" y="3224783"/>
            <a:ext cx="1485094" cy="461665"/>
          </a:xfrm>
          <a:prstGeom prst="rect">
            <a:avLst/>
          </a:prstGeom>
          <a:noFill/>
        </p:spPr>
        <p:txBody>
          <a:bodyPr wrap="square" rtlCol="0">
            <a:spAutoFit/>
          </a:bodyPr>
          <a:lstStyle/>
          <a:p>
            <a:pPr algn="ctr"/>
            <a:r>
              <a:rPr lang="en-US" sz="2400" dirty="0" err="1">
                <a:solidFill>
                  <a:srgbClr val="051A35"/>
                </a:solidFill>
                <a:latin typeface="Berlin Sans FB" panose="020E0602020502020306" pitchFamily="34" charset="0"/>
              </a:rPr>
              <a:t>Bab</a:t>
            </a:r>
            <a:r>
              <a:rPr lang="en-US" sz="2400" dirty="0">
                <a:solidFill>
                  <a:srgbClr val="051A35"/>
                </a:solidFill>
                <a:latin typeface="Berlin Sans FB" panose="020E0602020502020306" pitchFamily="34" charset="0"/>
              </a:rPr>
              <a:t> </a:t>
            </a:r>
            <a:r>
              <a:rPr lang="en-US" sz="2400" dirty="0" smtClean="0">
                <a:solidFill>
                  <a:srgbClr val="051A35"/>
                </a:solidFill>
                <a:latin typeface="Berlin Sans FB" panose="020E0602020502020306" pitchFamily="34" charset="0"/>
              </a:rPr>
              <a:t>5</a:t>
            </a:r>
            <a:endParaRPr lang="en-US" sz="2400" dirty="0">
              <a:solidFill>
                <a:srgbClr val="051A35"/>
              </a:solidFill>
              <a:latin typeface="Berlin Sans FB" panose="020E0602020502020306" pitchFamily="34" charset="0"/>
            </a:endParaRP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4</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1025" name="Rectangle 1"/>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6" name="Rectangle 2"/>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TextBox 24"/>
          <p:cNvSpPr txBox="1"/>
          <p:nvPr/>
        </p:nvSpPr>
        <p:spPr>
          <a:xfrm>
            <a:off x="2044700" y="1765300"/>
            <a:ext cx="3371179" cy="369332"/>
          </a:xfrm>
          <a:prstGeom prst="rect">
            <a:avLst/>
          </a:prstGeom>
          <a:noFill/>
        </p:spPr>
        <p:txBody>
          <a:bodyPr wrap="none" rtlCol="0">
            <a:spAutoFit/>
          </a:bodyPr>
          <a:lstStyle/>
          <a:p>
            <a:r>
              <a:rPr lang="en-US" b="1" dirty="0" smtClean="0"/>
              <a:t>TAMPILAN </a:t>
            </a:r>
            <a:r>
              <a:rPr lang="en-US" b="1" dirty="0" smtClean="0"/>
              <a:t>ALAT DAN PENGUJIAN</a:t>
            </a:r>
            <a:endParaRPr lang="en-US" b="1" dirty="0"/>
          </a:p>
        </p:txBody>
      </p:sp>
      <p:sp>
        <p:nvSpPr>
          <p:cNvPr id="26" name="Rectangle 25"/>
          <p:cNvSpPr/>
          <p:nvPr/>
        </p:nvSpPr>
        <p:spPr>
          <a:xfrm>
            <a:off x="2183641" y="2413338"/>
            <a:ext cx="8611737" cy="1477328"/>
          </a:xfrm>
          <a:prstGeom prst="rect">
            <a:avLst/>
          </a:prstGeom>
        </p:spPr>
        <p:txBody>
          <a:bodyPr wrap="square">
            <a:spAutoFit/>
          </a:bodyPr>
          <a:lstStyle/>
          <a:p>
            <a:r>
              <a:rPr lang="id-ID" dirty="0" smtClean="0"/>
              <a:t>Tampilan Alat Rancang Bangun Sistem Kontrol Jemuran Pakaian Berbasis </a:t>
            </a:r>
            <a:r>
              <a:rPr lang="id-ID" i="1" dirty="0" smtClean="0"/>
              <a:t>Internet Of Things (IoT), </a:t>
            </a:r>
            <a:r>
              <a:rPr lang="id-ID" dirty="0" smtClean="0"/>
              <a:t>rancangan tersebut merupakan rangkaian alat secara keseluruhan yang digunakan dalam perancangan jemuran pakaian berbasis </a:t>
            </a:r>
            <a:r>
              <a:rPr lang="id-ID" i="1" dirty="0" smtClean="0"/>
              <a:t>iot</a:t>
            </a:r>
            <a:r>
              <a:rPr lang="id-ID" dirty="0" smtClean="0"/>
              <a:t>. </a:t>
            </a:r>
            <a:endParaRPr lang="en-US" dirty="0" smtClean="0"/>
          </a:p>
          <a:p>
            <a:r>
              <a:rPr lang="id-ID" dirty="0" smtClean="0"/>
              <a:t>Alat </a:t>
            </a:r>
            <a:r>
              <a:rPr lang="id-ID" dirty="0" smtClean="0"/>
              <a:t>ini disusun dengan MotorStepper dan juga Driver </a:t>
            </a:r>
            <a:r>
              <a:rPr lang="id-ID" b="1" dirty="0" smtClean="0"/>
              <a:t>Motor Stepper </a:t>
            </a:r>
            <a:r>
              <a:rPr lang="id-ID" dirty="0" smtClean="0"/>
              <a:t>yang dijalankan oleh </a:t>
            </a:r>
            <a:r>
              <a:rPr lang="id-ID" b="1" dirty="0" smtClean="0"/>
              <a:t>NodemCU</a:t>
            </a:r>
            <a:r>
              <a:rPr lang="id-ID" dirty="0" smtClean="0"/>
              <a:t> dengan memanfaatkan sensor dengan pendeteksian air atau sensor hujan.</a:t>
            </a:r>
            <a:endParaRPr lang="en-US" dirty="0"/>
          </a:p>
        </p:txBody>
      </p:sp>
      <p:pic>
        <p:nvPicPr>
          <p:cNvPr id="28" name="image17.jpeg"/>
          <p:cNvPicPr/>
          <p:nvPr/>
        </p:nvPicPr>
        <p:blipFill>
          <a:blip r:embed="rId10" cstate="print"/>
          <a:stretch>
            <a:fillRect/>
          </a:stretch>
        </p:blipFill>
        <p:spPr>
          <a:xfrm>
            <a:off x="6550925" y="4039737"/>
            <a:ext cx="4940491" cy="2538483"/>
          </a:xfrm>
          <a:prstGeom prst="rect">
            <a:avLst/>
          </a:prstGeom>
        </p:spPr>
      </p:pic>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4</a:t>
            </a:r>
            <a:endParaRPr lang="en-US" sz="2400" dirty="0">
              <a:solidFill>
                <a:schemeClr val="bg1"/>
              </a:solidFill>
              <a:latin typeface="Berlin Sans FB" panose="020E0602020502020306" pitchFamily="34" charset="0"/>
            </a:endParaRP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43068" y="3064031"/>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4</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485094" y="3224783"/>
            <a:ext cx="1485094" cy="461665"/>
          </a:xfrm>
          <a:prstGeom prst="rect">
            <a:avLst/>
          </a:prstGeom>
          <a:noFill/>
        </p:spPr>
        <p:txBody>
          <a:bodyPr wrap="square" rtlCol="0">
            <a:spAutoFit/>
          </a:bodyPr>
          <a:lstStyle/>
          <a:p>
            <a:pPr algn="ctr"/>
            <a:r>
              <a:rPr lang="en-US" sz="2400" dirty="0" err="1">
                <a:solidFill>
                  <a:srgbClr val="051A35"/>
                </a:solidFill>
                <a:latin typeface="Berlin Sans FB" panose="020E0602020502020306" pitchFamily="34" charset="0"/>
              </a:rPr>
              <a:t>Bab</a:t>
            </a:r>
            <a:r>
              <a:rPr lang="en-US" sz="2400" dirty="0">
                <a:solidFill>
                  <a:srgbClr val="051A35"/>
                </a:solidFill>
                <a:latin typeface="Berlin Sans FB" panose="020E0602020502020306" pitchFamily="34" charset="0"/>
              </a:rPr>
              <a:t> </a:t>
            </a:r>
            <a:r>
              <a:rPr lang="en-US" sz="2400" dirty="0" smtClean="0">
                <a:solidFill>
                  <a:srgbClr val="051A35"/>
                </a:solidFill>
                <a:latin typeface="Berlin Sans FB" panose="020E0602020502020306" pitchFamily="34" charset="0"/>
              </a:rPr>
              <a:t>5</a:t>
            </a:r>
            <a:endParaRPr lang="en-US" sz="2400" dirty="0">
              <a:solidFill>
                <a:srgbClr val="051A35"/>
              </a:solidFill>
              <a:latin typeface="Berlin Sans FB" panose="020E0602020502020306" pitchFamily="34" charset="0"/>
            </a:endParaRP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4</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1025" name="Rectangle 1"/>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6" name="Rectangle 2"/>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TextBox 24"/>
          <p:cNvSpPr txBox="1"/>
          <p:nvPr/>
        </p:nvSpPr>
        <p:spPr>
          <a:xfrm>
            <a:off x="2044700" y="1765300"/>
            <a:ext cx="3371179" cy="369332"/>
          </a:xfrm>
          <a:prstGeom prst="rect">
            <a:avLst/>
          </a:prstGeom>
          <a:noFill/>
        </p:spPr>
        <p:txBody>
          <a:bodyPr wrap="none" rtlCol="0">
            <a:spAutoFit/>
          </a:bodyPr>
          <a:lstStyle/>
          <a:p>
            <a:r>
              <a:rPr lang="en-US" b="1" dirty="0" smtClean="0"/>
              <a:t>TAMPILAN </a:t>
            </a:r>
            <a:r>
              <a:rPr lang="en-US" b="1" dirty="0" smtClean="0"/>
              <a:t>ALAT DAN PENGUJIAN</a:t>
            </a:r>
            <a:endParaRPr lang="en-US" b="1" dirty="0"/>
          </a:p>
        </p:txBody>
      </p:sp>
      <p:sp>
        <p:nvSpPr>
          <p:cNvPr id="26" name="Rectangle 25"/>
          <p:cNvSpPr/>
          <p:nvPr/>
        </p:nvSpPr>
        <p:spPr>
          <a:xfrm>
            <a:off x="2183641" y="2413338"/>
            <a:ext cx="8611737" cy="1477328"/>
          </a:xfrm>
          <a:prstGeom prst="rect">
            <a:avLst/>
          </a:prstGeom>
        </p:spPr>
        <p:txBody>
          <a:bodyPr wrap="square">
            <a:spAutoFit/>
          </a:bodyPr>
          <a:lstStyle/>
          <a:p>
            <a:r>
              <a:rPr lang="id-ID" dirty="0" smtClean="0"/>
              <a:t>Tampilan Alat Rancang Bangun Sistem Kontrol Jemuran Pakaian Berbasis </a:t>
            </a:r>
            <a:r>
              <a:rPr lang="id-ID" i="1" dirty="0" smtClean="0"/>
              <a:t>Internet Of Things (IoT), </a:t>
            </a:r>
            <a:r>
              <a:rPr lang="id-ID" dirty="0" smtClean="0"/>
              <a:t>rancangan tersebut merupakan rangkaian alat secara keseluruhan yang digunakan dalam perancangan jemuran pakaian berbasis </a:t>
            </a:r>
            <a:r>
              <a:rPr lang="id-ID" i="1" dirty="0" smtClean="0"/>
              <a:t>iot</a:t>
            </a:r>
            <a:r>
              <a:rPr lang="id-ID" dirty="0" smtClean="0"/>
              <a:t>. </a:t>
            </a:r>
            <a:endParaRPr lang="en-US" dirty="0" smtClean="0"/>
          </a:p>
          <a:p>
            <a:r>
              <a:rPr lang="id-ID" dirty="0" smtClean="0"/>
              <a:t>Alat </a:t>
            </a:r>
            <a:r>
              <a:rPr lang="id-ID" dirty="0" smtClean="0"/>
              <a:t>ini disusun dengan MotorStepper dan juga Driver </a:t>
            </a:r>
            <a:r>
              <a:rPr lang="id-ID" b="1" dirty="0" smtClean="0"/>
              <a:t>Motor Stepper </a:t>
            </a:r>
            <a:r>
              <a:rPr lang="id-ID" dirty="0" smtClean="0"/>
              <a:t>yang dijalankan oleh </a:t>
            </a:r>
            <a:r>
              <a:rPr lang="id-ID" b="1" dirty="0" smtClean="0"/>
              <a:t>NodemCU</a:t>
            </a:r>
            <a:r>
              <a:rPr lang="id-ID" dirty="0" smtClean="0"/>
              <a:t> dengan memanfaatkan sensor dengan pendeteksian air atau sensor hujan.</a:t>
            </a:r>
            <a:endParaRPr lang="en-US" dirty="0"/>
          </a:p>
        </p:txBody>
      </p:sp>
      <p:pic>
        <p:nvPicPr>
          <p:cNvPr id="28" name="image17.jpeg"/>
          <p:cNvPicPr/>
          <p:nvPr/>
        </p:nvPicPr>
        <p:blipFill>
          <a:blip r:embed="rId10" cstate="print"/>
          <a:stretch>
            <a:fillRect/>
          </a:stretch>
        </p:blipFill>
        <p:spPr>
          <a:xfrm>
            <a:off x="6550925" y="4039737"/>
            <a:ext cx="4940491" cy="2538483"/>
          </a:xfrm>
          <a:prstGeom prst="rect">
            <a:avLst/>
          </a:prstGeom>
        </p:spPr>
      </p:pic>
      <p:sp>
        <p:nvSpPr>
          <p:cNvPr id="24" name="Rectangle 23"/>
          <p:cNvSpPr/>
          <p:nvPr/>
        </p:nvSpPr>
        <p:spPr>
          <a:xfrm>
            <a:off x="2119952" y="5369341"/>
            <a:ext cx="3830472" cy="1200329"/>
          </a:xfrm>
          <a:prstGeom prst="rect">
            <a:avLst/>
          </a:prstGeom>
          <a:solidFill>
            <a:srgbClr val="BF7636">
              <a:alpha val="54000"/>
            </a:srgbClr>
          </a:solidFill>
        </p:spPr>
        <p:txBody>
          <a:bodyPr wrap="square">
            <a:spAutoFit/>
          </a:bodyPr>
          <a:lstStyle/>
          <a:p>
            <a:r>
              <a:rPr lang="en-US" b="1" dirty="0" smtClean="0"/>
              <a:t>-&gt;</a:t>
            </a:r>
            <a:r>
              <a:rPr lang="id-ID" dirty="0" smtClean="0"/>
              <a:t>Ketika </a:t>
            </a:r>
            <a:r>
              <a:rPr lang="id-ID" dirty="0" smtClean="0"/>
              <a:t>Sensor hujan mendeteksi adanya air maka secara otomatis rel jemuran akan masuk ke ruangan yang sudah di sediakan.</a:t>
            </a:r>
            <a:endParaRPr lang="en-US" dirty="0"/>
          </a:p>
        </p:txBody>
      </p:sp>
      <p:pic>
        <p:nvPicPr>
          <p:cNvPr id="2" name="Picture 2" descr="C:\Program Files (x86)\Microsoft Office\MEDIA\CAGCAT10\j0234687.gif"/>
          <p:cNvPicPr>
            <a:picLocks noChangeAspect="1" noChangeArrowheads="1" noCrop="1"/>
          </p:cNvPicPr>
          <p:nvPr/>
        </p:nvPicPr>
        <p:blipFill>
          <a:blip r:embed="rId11"/>
          <a:srcRect/>
          <a:stretch>
            <a:fillRect/>
          </a:stretch>
        </p:blipFill>
        <p:spPr bwMode="auto">
          <a:xfrm>
            <a:off x="2265268" y="4564679"/>
            <a:ext cx="1228725" cy="723900"/>
          </a:xfrm>
          <a:prstGeom prst="rect">
            <a:avLst/>
          </a:prstGeom>
          <a:noFill/>
        </p:spPr>
      </p:pic>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4</a:t>
            </a:r>
            <a:endParaRPr lang="en-US" sz="2400" dirty="0">
              <a:solidFill>
                <a:schemeClr val="bg1"/>
              </a:solidFill>
              <a:latin typeface="Berlin Sans FB" panose="020E0602020502020306" pitchFamily="34" charset="0"/>
            </a:endParaRP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43068" y="3064031"/>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4</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485094" y="3224783"/>
            <a:ext cx="1485094" cy="461665"/>
          </a:xfrm>
          <a:prstGeom prst="rect">
            <a:avLst/>
          </a:prstGeom>
          <a:noFill/>
        </p:spPr>
        <p:txBody>
          <a:bodyPr wrap="square" rtlCol="0">
            <a:spAutoFit/>
          </a:bodyPr>
          <a:lstStyle/>
          <a:p>
            <a:pPr algn="ctr"/>
            <a:r>
              <a:rPr lang="en-US" sz="2400" dirty="0" err="1">
                <a:solidFill>
                  <a:srgbClr val="051A35"/>
                </a:solidFill>
                <a:latin typeface="Berlin Sans FB" panose="020E0602020502020306" pitchFamily="34" charset="0"/>
              </a:rPr>
              <a:t>Bab</a:t>
            </a:r>
            <a:r>
              <a:rPr lang="en-US" sz="2400" dirty="0">
                <a:solidFill>
                  <a:srgbClr val="051A35"/>
                </a:solidFill>
                <a:latin typeface="Berlin Sans FB" panose="020E0602020502020306" pitchFamily="34" charset="0"/>
              </a:rPr>
              <a:t> </a:t>
            </a:r>
            <a:r>
              <a:rPr lang="en-US" sz="2400" dirty="0" smtClean="0">
                <a:solidFill>
                  <a:srgbClr val="051A35"/>
                </a:solidFill>
                <a:latin typeface="Berlin Sans FB" panose="020E0602020502020306" pitchFamily="34" charset="0"/>
              </a:rPr>
              <a:t>5</a:t>
            </a:r>
            <a:endParaRPr lang="en-US" sz="2400" dirty="0">
              <a:solidFill>
                <a:srgbClr val="051A35"/>
              </a:solidFill>
              <a:latin typeface="Berlin Sans FB" panose="020E0602020502020306" pitchFamily="34" charset="0"/>
            </a:endParaRP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4</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1025" name="Rectangle 1"/>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6" name="Rectangle 2"/>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TextBox 24"/>
          <p:cNvSpPr txBox="1"/>
          <p:nvPr/>
        </p:nvSpPr>
        <p:spPr>
          <a:xfrm>
            <a:off x="2044700" y="1765300"/>
            <a:ext cx="1902700" cy="369332"/>
          </a:xfrm>
          <a:prstGeom prst="rect">
            <a:avLst/>
          </a:prstGeom>
          <a:noFill/>
        </p:spPr>
        <p:txBody>
          <a:bodyPr wrap="none" rtlCol="0">
            <a:spAutoFit/>
          </a:bodyPr>
          <a:lstStyle/>
          <a:p>
            <a:r>
              <a:rPr lang="en-US" b="1" dirty="0" smtClean="0"/>
              <a:t>HASIL </a:t>
            </a:r>
            <a:r>
              <a:rPr lang="en-US" b="1" dirty="0" smtClean="0"/>
              <a:t>PENGUJIAN</a:t>
            </a:r>
            <a:endParaRPr lang="en-US" b="1" dirty="0"/>
          </a:p>
        </p:txBody>
      </p:sp>
      <p:pic>
        <p:nvPicPr>
          <p:cNvPr id="29" name="image18.jpeg" descr="C:\Users\DILA KARDILA\Documents\IMG_20220728_095102.jpg"/>
          <p:cNvPicPr/>
          <p:nvPr/>
        </p:nvPicPr>
        <p:blipFill>
          <a:blip r:embed="rId10" cstate="print"/>
          <a:stretch>
            <a:fillRect/>
          </a:stretch>
        </p:blipFill>
        <p:spPr>
          <a:xfrm>
            <a:off x="7357210" y="2164237"/>
            <a:ext cx="3328987" cy="2353173"/>
          </a:xfrm>
          <a:prstGeom prst="rect">
            <a:avLst/>
          </a:prstGeom>
        </p:spPr>
      </p:pic>
      <p:pic>
        <p:nvPicPr>
          <p:cNvPr id="30" name="image19.jpeg" descr="C:\Users\DILA KARDILA\Documents\IMG_20220728_094958.jpg"/>
          <p:cNvPicPr/>
          <p:nvPr/>
        </p:nvPicPr>
        <p:blipFill>
          <a:blip r:embed="rId11" cstate="print"/>
          <a:stretch>
            <a:fillRect/>
          </a:stretch>
        </p:blipFill>
        <p:spPr>
          <a:xfrm>
            <a:off x="1839675" y="2256926"/>
            <a:ext cx="3250940" cy="2451552"/>
          </a:xfrm>
          <a:prstGeom prst="rect">
            <a:avLst/>
          </a:prstGeom>
        </p:spPr>
      </p:pic>
      <p:sp>
        <p:nvSpPr>
          <p:cNvPr id="32" name="Rectangle 31"/>
          <p:cNvSpPr/>
          <p:nvPr/>
        </p:nvSpPr>
        <p:spPr>
          <a:xfrm>
            <a:off x="7397311" y="4609110"/>
            <a:ext cx="3247943" cy="646331"/>
          </a:xfrm>
          <a:prstGeom prst="rect">
            <a:avLst/>
          </a:prstGeom>
          <a:solidFill>
            <a:srgbClr val="BF7636">
              <a:alpha val="39000"/>
            </a:srgbClr>
          </a:solidFill>
        </p:spPr>
        <p:txBody>
          <a:bodyPr wrap="square">
            <a:spAutoFit/>
          </a:bodyPr>
          <a:lstStyle/>
          <a:p>
            <a:r>
              <a:rPr lang="id-ID" b="1" dirty="0" smtClean="0"/>
              <a:t>Pengujiaan </a:t>
            </a:r>
            <a:r>
              <a:rPr lang="id-ID" b="1" dirty="0" smtClean="0"/>
              <a:t>Kondisi Jemuran Masuk</a:t>
            </a:r>
            <a:endParaRPr lang="en-US" b="1" dirty="0"/>
          </a:p>
        </p:txBody>
      </p:sp>
      <p:sp>
        <p:nvSpPr>
          <p:cNvPr id="33" name="Rectangle 32"/>
          <p:cNvSpPr/>
          <p:nvPr/>
        </p:nvSpPr>
        <p:spPr>
          <a:xfrm>
            <a:off x="1858595" y="4775158"/>
            <a:ext cx="3247943" cy="646331"/>
          </a:xfrm>
          <a:prstGeom prst="rect">
            <a:avLst/>
          </a:prstGeom>
          <a:solidFill>
            <a:srgbClr val="BF7636">
              <a:alpha val="39000"/>
            </a:srgbClr>
          </a:solidFill>
        </p:spPr>
        <p:txBody>
          <a:bodyPr wrap="square">
            <a:spAutoFit/>
          </a:bodyPr>
          <a:lstStyle/>
          <a:p>
            <a:r>
              <a:rPr lang="id-ID" b="1" dirty="0" smtClean="0"/>
              <a:t>Pengujian Kondisi Jemuran Keluar</a:t>
            </a:r>
            <a:endParaRPr lang="en-US" b="1" dirty="0"/>
          </a:p>
        </p:txBody>
      </p:sp>
      <p:sp>
        <p:nvSpPr>
          <p:cNvPr id="35" name="Rectangle 34"/>
          <p:cNvSpPr/>
          <p:nvPr/>
        </p:nvSpPr>
        <p:spPr>
          <a:xfrm>
            <a:off x="1460309" y="5380672"/>
            <a:ext cx="4462818" cy="1477328"/>
          </a:xfrm>
          <a:prstGeom prst="rect">
            <a:avLst/>
          </a:prstGeom>
          <a:solidFill>
            <a:srgbClr val="FFFF00"/>
          </a:solidFill>
        </p:spPr>
        <p:txBody>
          <a:bodyPr wrap="square">
            <a:spAutoFit/>
          </a:bodyPr>
          <a:lstStyle/>
          <a:p>
            <a:pPr algn="ctr"/>
            <a:r>
              <a:rPr lang="id-ID" dirty="0" smtClean="0"/>
              <a:t>Kondisi alat jemuran awal nya berada di luar saat alat diaktifkan, ketika status sedang hujan maka secara otomatis rel jemuran pakaian akan masuk kedalam  ruangan yang disediakan.</a:t>
            </a:r>
            <a:endParaRPr lang="en-US" dirty="0"/>
          </a:p>
        </p:txBody>
      </p:sp>
      <p:sp>
        <p:nvSpPr>
          <p:cNvPr id="38" name="Rectangle 37"/>
          <p:cNvSpPr/>
          <p:nvPr/>
        </p:nvSpPr>
        <p:spPr>
          <a:xfrm>
            <a:off x="6716971" y="5380672"/>
            <a:ext cx="4462818" cy="923330"/>
          </a:xfrm>
          <a:prstGeom prst="rect">
            <a:avLst/>
          </a:prstGeom>
          <a:solidFill>
            <a:srgbClr val="FFFF00"/>
          </a:solidFill>
        </p:spPr>
        <p:txBody>
          <a:bodyPr wrap="square">
            <a:spAutoFit/>
          </a:bodyPr>
          <a:lstStyle/>
          <a:p>
            <a:pPr algn="ctr"/>
            <a:r>
              <a:rPr lang="id-ID" dirty="0" smtClean="0"/>
              <a:t>Kondisi alat jemuran ketika kondisi tidak hujan maka secara otomatis rel jemuran pakaian akan keluar .</a:t>
            </a:r>
            <a:endParaRPr lang="en-US" dirty="0"/>
          </a:p>
        </p:txBody>
      </p:sp>
      <p:sp>
        <p:nvSpPr>
          <p:cNvPr id="39" name="Notched Right Arrow 38"/>
          <p:cNvSpPr/>
          <p:nvPr/>
        </p:nvSpPr>
        <p:spPr>
          <a:xfrm>
            <a:off x="5622877" y="3057098"/>
            <a:ext cx="1050878" cy="600502"/>
          </a:xfrm>
          <a:prstGeom prst="notched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4</a:t>
            </a:r>
            <a:endParaRPr lang="en-US" sz="2400" dirty="0">
              <a:solidFill>
                <a:schemeClr val="bg1"/>
              </a:solidFill>
              <a:latin typeface="Berlin Sans FB" panose="020E0602020502020306" pitchFamily="34" charset="0"/>
            </a:endParaRP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43068" y="3064031"/>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4</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485094" y="3224783"/>
            <a:ext cx="1485094" cy="461665"/>
          </a:xfrm>
          <a:prstGeom prst="rect">
            <a:avLst/>
          </a:prstGeom>
          <a:noFill/>
        </p:spPr>
        <p:txBody>
          <a:bodyPr wrap="square" rtlCol="0">
            <a:spAutoFit/>
          </a:bodyPr>
          <a:lstStyle/>
          <a:p>
            <a:pPr algn="ctr"/>
            <a:r>
              <a:rPr lang="en-US" sz="2400" dirty="0" err="1">
                <a:solidFill>
                  <a:srgbClr val="051A35"/>
                </a:solidFill>
                <a:latin typeface="Berlin Sans FB" panose="020E0602020502020306" pitchFamily="34" charset="0"/>
              </a:rPr>
              <a:t>Bab</a:t>
            </a:r>
            <a:r>
              <a:rPr lang="en-US" sz="2400" dirty="0">
                <a:solidFill>
                  <a:srgbClr val="051A35"/>
                </a:solidFill>
                <a:latin typeface="Berlin Sans FB" panose="020E0602020502020306" pitchFamily="34" charset="0"/>
              </a:rPr>
              <a:t> </a:t>
            </a:r>
            <a:r>
              <a:rPr lang="en-US" sz="2400" dirty="0" smtClean="0">
                <a:solidFill>
                  <a:srgbClr val="051A35"/>
                </a:solidFill>
                <a:latin typeface="Berlin Sans FB" panose="020E0602020502020306" pitchFamily="34" charset="0"/>
              </a:rPr>
              <a:t>5</a:t>
            </a:r>
            <a:endParaRPr lang="en-US" sz="2400" dirty="0">
              <a:solidFill>
                <a:srgbClr val="051A35"/>
              </a:solidFill>
              <a:latin typeface="Berlin Sans FB" panose="020E0602020502020306" pitchFamily="34" charset="0"/>
            </a:endParaRP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4</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1025" name="Rectangle 1"/>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6" name="Rectangle 2"/>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pPr>
            <a:r>
              <a:rPr kumimoji="0" lang="en-US" sz="1200" b="1" i="0" u="none" strike="noStrike" cap="none" normalizeH="0" baseline="0" smtClean="0" bmk="_Toc110201637">
                <a:ln>
                  <a:noFill/>
                </a:ln>
                <a:solidFill>
                  <a:schemeClr val="tx1"/>
                </a:solidFill>
                <a:effectLst/>
                <a:latin typeface="Times New Roman" pitchFamily="18" charset="0"/>
                <a:ea typeface="Calibri" pitchFamily="34" charset="0"/>
                <a:cs typeface="Times New Roman" pitchFamily="18" charset="0"/>
              </a:rPr>
              <a:t>Tampilan halaman Dashboard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TextBox 24"/>
          <p:cNvSpPr txBox="1"/>
          <p:nvPr/>
        </p:nvSpPr>
        <p:spPr>
          <a:xfrm>
            <a:off x="1880927" y="1505992"/>
            <a:ext cx="2216761" cy="369332"/>
          </a:xfrm>
          <a:prstGeom prst="rect">
            <a:avLst/>
          </a:prstGeom>
          <a:noFill/>
        </p:spPr>
        <p:txBody>
          <a:bodyPr wrap="none" rtlCol="0">
            <a:spAutoFit/>
          </a:bodyPr>
          <a:lstStyle/>
          <a:p>
            <a:r>
              <a:rPr lang="en-US" b="1" dirty="0" smtClean="0"/>
              <a:t>TANPILAN DI MOBILE</a:t>
            </a:r>
            <a:endParaRPr lang="en-US" b="1" dirty="0"/>
          </a:p>
        </p:txBody>
      </p:sp>
      <p:pic>
        <p:nvPicPr>
          <p:cNvPr id="36" name="image20.jpeg"/>
          <p:cNvPicPr/>
          <p:nvPr/>
        </p:nvPicPr>
        <p:blipFill>
          <a:blip r:embed="rId10" cstate="print"/>
          <a:stretch>
            <a:fillRect/>
          </a:stretch>
        </p:blipFill>
        <p:spPr>
          <a:xfrm>
            <a:off x="2178735" y="2149165"/>
            <a:ext cx="2047875" cy="4333875"/>
          </a:xfrm>
          <a:prstGeom prst="rect">
            <a:avLst/>
          </a:prstGeom>
        </p:spPr>
      </p:pic>
      <p:pic>
        <p:nvPicPr>
          <p:cNvPr id="40" name="image21.jpeg"/>
          <p:cNvPicPr/>
          <p:nvPr/>
        </p:nvPicPr>
        <p:blipFill>
          <a:blip r:embed="rId11" cstate="print"/>
          <a:stretch>
            <a:fillRect/>
          </a:stretch>
        </p:blipFill>
        <p:spPr>
          <a:xfrm>
            <a:off x="6560948" y="2156488"/>
            <a:ext cx="1990725" cy="4210050"/>
          </a:xfrm>
          <a:prstGeom prst="rect">
            <a:avLst/>
          </a:prstGeom>
        </p:spPr>
      </p:pic>
      <p:sp>
        <p:nvSpPr>
          <p:cNvPr id="41" name="Snip Single Corner Rectangle 40"/>
          <p:cNvSpPr/>
          <p:nvPr/>
        </p:nvSpPr>
        <p:spPr>
          <a:xfrm>
            <a:off x="4230805" y="3330053"/>
            <a:ext cx="2033517" cy="2333767"/>
          </a:xfrm>
          <a:prstGeom prst="snip1Rect">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dirty="0" smtClean="0"/>
              <a:t>Tampilan notifikasi pada aplikasi ketika alat sedang mendeteksi </a:t>
            </a:r>
            <a:r>
              <a:rPr lang="id-ID" b="1" dirty="0" smtClean="0"/>
              <a:t>kondisitidak hujan.</a:t>
            </a:r>
            <a:endParaRPr lang="en-US" b="1" dirty="0"/>
          </a:p>
        </p:txBody>
      </p:sp>
      <p:sp>
        <p:nvSpPr>
          <p:cNvPr id="42" name="Snip Single Corner Rectangle 41"/>
          <p:cNvSpPr/>
          <p:nvPr/>
        </p:nvSpPr>
        <p:spPr>
          <a:xfrm>
            <a:off x="8559420" y="3318681"/>
            <a:ext cx="2033517" cy="2333767"/>
          </a:xfrm>
          <a:prstGeom prst="snip1Rect">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dirty="0" smtClean="0"/>
              <a:t>Tampilan notifikasi pada aplikasi ketika alat sedang mendeteksi </a:t>
            </a:r>
            <a:r>
              <a:rPr lang="id-ID" b="1" dirty="0" smtClean="0"/>
              <a:t>kondisi sedang hujan.</a:t>
            </a:r>
            <a:endParaRPr lang="en-US" b="1" dirty="0"/>
          </a:p>
        </p:txBody>
      </p:sp>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22208B70-FB40-43D0-AEF8-F318E983A59B}"/>
              </a:ext>
            </a:extLst>
          </p:cNvPr>
          <p:cNvSpPr/>
          <p:nvPr/>
        </p:nvSpPr>
        <p:spPr>
          <a:xfrm flipH="1">
            <a:off x="0" y="-53159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454726" y="1784836"/>
            <a:ext cx="1454726" cy="461665"/>
          </a:xfrm>
          <a:prstGeom prst="rect">
            <a:avLst/>
          </a:prstGeom>
          <a:noFill/>
        </p:spPr>
        <p:txBody>
          <a:bodyPr wrap="square" rtlCol="0">
            <a:spAutoFit/>
          </a:bodyPr>
          <a:lstStyle/>
          <a:p>
            <a:pPr algn="ctr"/>
            <a:r>
              <a:rPr lang="en-US" sz="2400" dirty="0" err="1">
                <a:solidFill>
                  <a:schemeClr val="bg1"/>
                </a:solidFill>
                <a:latin typeface="Berlin Sans FB" panose="020E0602020502020306" pitchFamily="34" charset="0"/>
              </a:rPr>
              <a:t>Bab</a:t>
            </a:r>
            <a:r>
              <a:rPr lang="en-US" sz="2400" dirty="0">
                <a:solidFill>
                  <a:schemeClr val="bg1"/>
                </a:solidFill>
                <a:latin typeface="Berlin Sans FB" panose="020E0602020502020306" pitchFamily="34" charset="0"/>
              </a:rPr>
              <a:t> </a:t>
            </a:r>
            <a:r>
              <a:rPr lang="en-US" sz="2400" dirty="0" smtClean="0">
                <a:solidFill>
                  <a:schemeClr val="bg1"/>
                </a:solidFill>
                <a:latin typeface="Berlin Sans FB" panose="020E0602020502020306" pitchFamily="34" charset="0"/>
              </a:rPr>
              <a:t>5</a:t>
            </a:r>
            <a:endParaRPr lang="en-US" sz="2400" dirty="0">
              <a:solidFill>
                <a:schemeClr val="bg1"/>
              </a:solidFill>
              <a:latin typeface="Berlin Sans FB" panose="020E0602020502020306" pitchFamily="34" charset="0"/>
            </a:endParaRPr>
          </a:p>
        </p:txBody>
      </p:sp>
      <p:pic>
        <p:nvPicPr>
          <p:cNvPr id="10" name="Picture 9">
            <a:hlinkClick r:id="rId3"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4"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5"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384339" y="1694685"/>
            <a:ext cx="1485094" cy="461665"/>
          </a:xfrm>
          <a:prstGeom prst="rect">
            <a:avLst/>
          </a:prstGeom>
          <a:noFill/>
        </p:spPr>
        <p:txBody>
          <a:bodyPr wrap="square" rtlCol="0">
            <a:spAutoFit/>
          </a:bodyPr>
          <a:lstStyle/>
          <a:p>
            <a:pPr algn="ctr"/>
            <a:r>
              <a:rPr lang="en-US" sz="2400" dirty="0" err="1" smtClean="0">
                <a:solidFill>
                  <a:srgbClr val="051A35"/>
                </a:solidFill>
                <a:latin typeface="Berlin Sans FB" panose="020E0602020502020306" pitchFamily="34" charset="0"/>
              </a:rPr>
              <a:t>Bab</a:t>
            </a:r>
            <a:r>
              <a:rPr lang="en-US" sz="2400" dirty="0" smtClean="0">
                <a:solidFill>
                  <a:srgbClr val="051A35"/>
                </a:solidFill>
                <a:latin typeface="Berlin Sans FB" panose="020E0602020502020306" pitchFamily="34" charset="0"/>
              </a:rPr>
              <a:t> </a:t>
            </a:r>
            <a:r>
              <a:rPr lang="en-US" sz="2400" dirty="0">
                <a:solidFill>
                  <a:srgbClr val="051A35"/>
                </a:solidFill>
                <a:latin typeface="Berlin Sans FB" panose="020E0602020502020306" pitchFamily="34" charset="0"/>
              </a:rPr>
              <a:t>5</a:t>
            </a: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a:t>
            </a:r>
            <a:r>
              <a:rPr lang="en-US" sz="2800" dirty="0" smtClean="0">
                <a:solidFill>
                  <a:srgbClr val="0A1D37"/>
                </a:solidFill>
                <a:latin typeface="Stencil" panose="040409050D0802020404" pitchFamily="82" charset="0"/>
              </a:rPr>
              <a:t>5</a:t>
            </a:r>
            <a:endParaRPr lang="en-US" sz="2800" dirty="0">
              <a:solidFill>
                <a:srgbClr val="0A1D37"/>
              </a:solidFill>
              <a:latin typeface="Stencil" panose="040409050D0802020404" pitchFamily="82" charset="0"/>
            </a:endParaRP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47305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Hasil</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Pembahasan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7"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TextBox 33">
            <a:hlinkClick r:id="rId8"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25" name="TextBox 24"/>
          <p:cNvSpPr txBox="1"/>
          <p:nvPr/>
        </p:nvSpPr>
        <p:spPr>
          <a:xfrm>
            <a:off x="2044700" y="1765300"/>
            <a:ext cx="2662075" cy="369332"/>
          </a:xfrm>
          <a:prstGeom prst="rect">
            <a:avLst/>
          </a:prstGeom>
          <a:noFill/>
        </p:spPr>
        <p:txBody>
          <a:bodyPr wrap="none" rtlCol="0">
            <a:spAutoFit/>
          </a:bodyPr>
          <a:lstStyle/>
          <a:p>
            <a:r>
              <a:rPr lang="en-US" b="1" dirty="0" smtClean="0"/>
              <a:t>KESIMPULAN DAN SARAN</a:t>
            </a:r>
            <a:endParaRPr lang="en-US" b="1" dirty="0"/>
          </a:p>
        </p:txBody>
      </p:sp>
      <p:sp>
        <p:nvSpPr>
          <p:cNvPr id="28" name="TextBox 27"/>
          <p:cNvSpPr txBox="1"/>
          <p:nvPr/>
        </p:nvSpPr>
        <p:spPr>
          <a:xfrm>
            <a:off x="2190308" y="2275367"/>
            <a:ext cx="8995143" cy="3693319"/>
          </a:xfrm>
          <a:prstGeom prst="rect">
            <a:avLst/>
          </a:prstGeom>
          <a:noFill/>
        </p:spPr>
        <p:txBody>
          <a:bodyPr wrap="square" rtlCol="0">
            <a:spAutoFit/>
          </a:bodyPr>
          <a:lstStyle/>
          <a:p>
            <a:pPr algn="just"/>
            <a:r>
              <a:rPr lang="en-US" b="1" dirty="0" smtClean="0"/>
              <a:t>KESIMPULAN</a:t>
            </a:r>
          </a:p>
          <a:p>
            <a:r>
              <a:rPr lang="id-ID" dirty="0" smtClean="0"/>
              <a:t>Dari hasil perancangan dan hasil pengujian sistem yang telah dilakukan dapat di simpulkan bahwa Rancang Bangun Sistem Kontrol Jemuran Pakaian Berbasis Internet Of Things (IoT) dapat mempermudah dan membantu dalam proses penjemuran, dimana alat akan mendeteksi kondisi (titikhujan) sehingga alat penjemuran akan bergerak secara otomatis.</a:t>
            </a:r>
            <a:endParaRPr lang="en-US" dirty="0" smtClean="0"/>
          </a:p>
          <a:p>
            <a:pPr algn="just"/>
            <a:r>
              <a:rPr lang="en-US" b="1" dirty="0" smtClean="0"/>
              <a:t>SARAN</a:t>
            </a:r>
            <a:endParaRPr lang="en-US" b="1" dirty="0" smtClean="0"/>
          </a:p>
          <a:p>
            <a:pPr marL="0" lvl="2" algn="just"/>
            <a:r>
              <a:rPr lang="en-US" dirty="0" smtClean="0"/>
              <a:t>1. </a:t>
            </a:r>
            <a:r>
              <a:rPr lang="id-ID" dirty="0" smtClean="0"/>
              <a:t>Pada </a:t>
            </a:r>
            <a:r>
              <a:rPr lang="id-ID" dirty="0" smtClean="0"/>
              <a:t>sistem ini hanya menggunakan sensor hujan untuk mendeteksi terjadinya hujan atau tidak, untuk pengembangan selanjutnya dapat dilakukan dengan menambahkan sensor-sensor lain agar jemuran lebih aman, contohnya seperti sensor anti pencurian pada jemuran</a:t>
            </a:r>
            <a:endParaRPr lang="en-US" sz="1600" dirty="0" smtClean="0"/>
          </a:p>
          <a:p>
            <a:pPr marL="0" lvl="2" algn="just"/>
            <a:r>
              <a:rPr lang="en-US" dirty="0" smtClean="0"/>
              <a:t>2. </a:t>
            </a:r>
            <a:r>
              <a:rPr lang="id-ID" dirty="0" smtClean="0"/>
              <a:t>Pengembangan </a:t>
            </a:r>
            <a:r>
              <a:rPr lang="id-ID" dirty="0" smtClean="0"/>
              <a:t>penggunaan sensor yang dapat mendeteksi kondisi cuaca seperti mendung.</a:t>
            </a:r>
            <a:endParaRPr lang="en-US" sz="1600" dirty="0" smtClean="0"/>
          </a:p>
          <a:p>
            <a:pPr marL="0" lvl="2" algn="just"/>
            <a:r>
              <a:rPr lang="en-US" dirty="0" smtClean="0"/>
              <a:t>3. </a:t>
            </a:r>
            <a:r>
              <a:rPr lang="id-ID" dirty="0" smtClean="0"/>
              <a:t>Aplikasi </a:t>
            </a:r>
            <a:r>
              <a:rPr lang="id-ID" dirty="0" smtClean="0"/>
              <a:t>sistem control jemuran yang di gunakan pada sistem ini berjalan pada </a:t>
            </a:r>
            <a:r>
              <a:rPr lang="id-ID" i="1" dirty="0" smtClean="0"/>
              <a:t>operating system </a:t>
            </a:r>
            <a:r>
              <a:rPr lang="id-ID" dirty="0" smtClean="0"/>
              <a:t>android, yang kedepannya dapat dikembangkan sehingga memungkinkan berjalan pada </a:t>
            </a:r>
            <a:r>
              <a:rPr lang="id-ID" i="1" dirty="0" smtClean="0"/>
              <a:t>operating system </a:t>
            </a:r>
            <a:r>
              <a:rPr lang="id-ID" dirty="0" smtClean="0"/>
              <a:t>lain seperti ios dan windows.</a:t>
            </a:r>
            <a:endParaRPr lang="en-US" sz="1600" dirty="0"/>
          </a:p>
        </p:txBody>
      </p:sp>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hlinkClick r:id="rId2" action="ppaction://hlinksldjump"/>
            <a:extLst>
              <a:ext uri="{FF2B5EF4-FFF2-40B4-BE49-F238E27FC236}">
                <a16:creationId xmlns="" xmlns:a16="http://schemas.microsoft.com/office/drawing/2014/main" id="{41097601-48A2-497B-AAE2-4E5B5BABC5B8}"/>
              </a:ext>
            </a:extLst>
          </p:cNvPr>
          <p:cNvPicPr>
            <a:picLocks noChangeAspect="1"/>
          </p:cNvPicPr>
          <p:nvPr/>
        </p:nvPicPr>
        <p:blipFill rotWithShape="1">
          <a:blip r:embed="rId3" cstate="print">
            <a:extLst>
              <a:ext uri="{28A0092B-C50C-407E-A947-70E740481C1C}">
                <a14:useLocalDpi xmlns:a14="http://schemas.microsoft.com/office/drawing/2010/main" xmlns="" val="0"/>
              </a:ext>
            </a:extLst>
          </a:blip>
          <a:srcRect/>
          <a:stretch/>
        </p:blipFill>
        <p:spPr>
          <a:xfrm>
            <a:off x="792878" y="5621595"/>
            <a:ext cx="682389" cy="642377"/>
          </a:xfrm>
          <a:prstGeom prst="rect">
            <a:avLst/>
          </a:prstGeom>
        </p:spPr>
      </p:pic>
      <p:sp>
        <p:nvSpPr>
          <p:cNvPr id="4" name="Freeform: Shape 3">
            <a:extLst>
              <a:ext uri="{FF2B5EF4-FFF2-40B4-BE49-F238E27FC236}">
                <a16:creationId xmlns="" xmlns:a16="http://schemas.microsoft.com/office/drawing/2014/main" id="{774C87B6-93B6-481E-9FD9-2EC4A1E8A033}"/>
              </a:ext>
            </a:extLst>
          </p:cNvPr>
          <p:cNvSpPr/>
          <p:nvPr/>
        </p:nvSpPr>
        <p:spPr>
          <a:xfrm flipH="1">
            <a:off x="0" y="-1354745"/>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4D8AFAB-64AF-4741-B60B-6B54953B1418}"/>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0E31AE3E-FE66-4971-8EFB-0DAA0552E2B0}"/>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4" action="ppaction://hlinksldjump"/>
            <a:extLst>
              <a:ext uri="{FF2B5EF4-FFF2-40B4-BE49-F238E27FC236}">
                <a16:creationId xmlns="" xmlns:a16="http://schemas.microsoft.com/office/drawing/2014/main" id="{427FA60B-3D96-4E8C-851D-5C220FBF88F2}"/>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5" action="ppaction://hlinksldjump"/>
            <a:extLst>
              <a:ext uri="{FF2B5EF4-FFF2-40B4-BE49-F238E27FC236}">
                <a16:creationId xmlns="" xmlns:a16="http://schemas.microsoft.com/office/drawing/2014/main" id="{EAD5F191-2BF8-447E-BBFA-7AF124ABDA94}"/>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5" action="ppaction://hlinksldjump"/>
            <a:extLst>
              <a:ext uri="{FF2B5EF4-FFF2-40B4-BE49-F238E27FC236}">
                <a16:creationId xmlns="" xmlns:a16="http://schemas.microsoft.com/office/drawing/2014/main" id="{88B2DB02-6B50-4506-BE0D-5AE9232BC9ED}"/>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6" action="ppaction://hlinksldjump"/>
            <a:extLst>
              <a:ext uri="{FF2B5EF4-FFF2-40B4-BE49-F238E27FC236}">
                <a16:creationId xmlns="" xmlns:a16="http://schemas.microsoft.com/office/drawing/2014/main" id="{BE574E6E-ECE1-4C1B-9428-2288150FF320}"/>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sp>
        <p:nvSpPr>
          <p:cNvPr id="12" name="TextBox 11">
            <a:extLst>
              <a:ext uri="{FF2B5EF4-FFF2-40B4-BE49-F238E27FC236}">
                <a16:creationId xmlns="" xmlns:a16="http://schemas.microsoft.com/office/drawing/2014/main" id="{927FE27D-CFFA-45BF-85C6-70D5C8DC7D98}"/>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93A32D80-46D4-470A-917B-E8423756CDE9}"/>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949BE682-2362-4BFA-9DE2-210985F6F32A}"/>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15" name="TextBox 14">
            <a:extLst>
              <a:ext uri="{FF2B5EF4-FFF2-40B4-BE49-F238E27FC236}">
                <a16:creationId xmlns="" xmlns:a16="http://schemas.microsoft.com/office/drawing/2014/main" id="{31C8E877-FAB1-418A-A85C-3AEA4224EC0C}"/>
              </a:ext>
            </a:extLst>
          </p:cNvPr>
          <p:cNvSpPr txBox="1"/>
          <p:nvPr/>
        </p:nvSpPr>
        <p:spPr>
          <a:xfrm>
            <a:off x="3775754" y="1434502"/>
            <a:ext cx="6409721" cy="2215991"/>
          </a:xfrm>
          <a:prstGeom prst="rect">
            <a:avLst/>
          </a:prstGeom>
          <a:noFill/>
        </p:spPr>
        <p:txBody>
          <a:bodyPr wrap="square" rtlCol="0">
            <a:spAutoFit/>
          </a:bodyPr>
          <a:lstStyle/>
          <a:p>
            <a:r>
              <a:rPr lang="en-US" sz="13800" dirty="0" err="1">
                <a:solidFill>
                  <a:srgbClr val="051A35"/>
                </a:solidFill>
                <a:latin typeface="Balimoon" panose="00000500000000000000" pitchFamily="50" charset="0"/>
              </a:rPr>
              <a:t>Terima</a:t>
            </a:r>
            <a:r>
              <a:rPr lang="en-US" sz="9600" dirty="0">
                <a:solidFill>
                  <a:srgbClr val="051A35"/>
                </a:solidFill>
                <a:latin typeface="Balimoon" panose="00000500000000000000" pitchFamily="50" charset="0"/>
              </a:rPr>
              <a:t> </a:t>
            </a:r>
            <a:r>
              <a:rPr lang="en-US" sz="13800" dirty="0">
                <a:solidFill>
                  <a:srgbClr val="051A35"/>
                </a:solidFill>
                <a:latin typeface="Balimoon" panose="00000500000000000000" pitchFamily="50" charset="0"/>
              </a:rPr>
              <a:t>Kasih</a:t>
            </a:r>
            <a:endParaRPr lang="en-US" sz="9600" dirty="0">
              <a:solidFill>
                <a:srgbClr val="051A35"/>
              </a:solidFill>
              <a:latin typeface="Balimoon" panose="00000500000000000000" pitchFamily="50" charset="0"/>
            </a:endParaRPr>
          </a:p>
        </p:txBody>
      </p:sp>
      <p:pic>
        <p:nvPicPr>
          <p:cNvPr id="17" name="Picture 16">
            <a:extLst>
              <a:ext uri="{FF2B5EF4-FFF2-40B4-BE49-F238E27FC236}">
                <a16:creationId xmlns="" xmlns:a16="http://schemas.microsoft.com/office/drawing/2014/main" id="{D529882C-A612-4FCC-974B-EB64FBD08B33}"/>
              </a:ext>
            </a:extLst>
          </p:cNvPr>
          <p:cNvPicPr>
            <a:picLocks noChangeAspect="1"/>
          </p:cNvPicPr>
          <p:nvPr/>
        </p:nvPicPr>
        <p:blipFill>
          <a:blip r:embed="rId8">
            <a:extLst>
              <a:ext uri="{28A0092B-C50C-407E-A947-70E740481C1C}">
                <a14:useLocalDpi xmlns:a14="http://schemas.microsoft.com/office/drawing/2010/main" xmlns="" val="0"/>
              </a:ext>
            </a:extLst>
          </a:blip>
          <a:stretch>
            <a:fillRect/>
          </a:stretch>
        </p:blipFill>
        <p:spPr>
          <a:xfrm>
            <a:off x="8853884" y="1037473"/>
            <a:ext cx="4815349" cy="4815349"/>
          </a:xfrm>
          <a:prstGeom prst="rect">
            <a:avLst/>
          </a:prstGeom>
        </p:spPr>
      </p:pic>
      <p:pic>
        <p:nvPicPr>
          <p:cNvPr id="18" name="Picture 17" descr="unasman-logo.jpg"/>
          <p:cNvPicPr>
            <a:picLocks noChangeAspect="1"/>
          </p:cNvPicPr>
          <p:nvPr/>
        </p:nvPicPr>
        <p:blipFill>
          <a:blip r:embed="rId9"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xmlns="" val="3562643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250" fill="hold"/>
                                        <p:tgtEl>
                                          <p:spTgt spid="11"/>
                                        </p:tgtEl>
                                        <p:attrNameLst>
                                          <p:attrName>ppt_x</p:attrName>
                                        </p:attrNameLst>
                                      </p:cBhvr>
                                      <p:tavLst>
                                        <p:tav tm="0">
                                          <p:val>
                                            <p:strVal val="0-#ppt_w/2"/>
                                          </p:val>
                                        </p:tav>
                                        <p:tav tm="100000">
                                          <p:val>
                                            <p:strVal val="#ppt_x"/>
                                          </p:val>
                                        </p:tav>
                                      </p:tavLst>
                                    </p:anim>
                                    <p:anim calcmode="lin" valueType="num">
                                      <p:cBhvr additive="base">
                                        <p:cTn id="8" dur="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 xmlns:a16="http://schemas.microsoft.com/office/drawing/2014/main" id="{ECB3557A-5772-4510-A0D6-E0CEE56688A5}"/>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rot="21430066">
            <a:off x="1176231" y="2997859"/>
            <a:ext cx="2921147" cy="2921147"/>
          </a:xfrm>
          <a:prstGeom prst="rect">
            <a:avLst/>
          </a:prstGeom>
        </p:spPr>
      </p:pic>
      <p:sp>
        <p:nvSpPr>
          <p:cNvPr id="4" name="Freeform: Shape 3">
            <a:extLst>
              <a:ext uri="{FF2B5EF4-FFF2-40B4-BE49-F238E27FC236}">
                <a16:creationId xmlns="" xmlns:a16="http://schemas.microsoft.com/office/drawing/2014/main" id="{667EFC11-EE37-485A-9EAB-89C255CCF672}"/>
              </a:ext>
            </a:extLst>
          </p:cNvPr>
          <p:cNvSpPr/>
          <p:nvPr/>
        </p:nvSpPr>
        <p:spPr>
          <a:xfrm flipH="1">
            <a:off x="0" y="-53073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DEC22545-1E59-4C69-81A8-B77E29C3F2F8}"/>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70B52DB9-FFB3-4C0E-84B6-C3B41052A013}"/>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3" action="ppaction://hlinksldjump"/>
            <a:extLst>
              <a:ext uri="{FF2B5EF4-FFF2-40B4-BE49-F238E27FC236}">
                <a16:creationId xmlns="" xmlns:a16="http://schemas.microsoft.com/office/drawing/2014/main" id="{EEC99F38-06C2-478A-A9A3-3C80726CCD9E}"/>
              </a:ext>
            </a:extLst>
          </p:cNvPr>
          <p:cNvSpPr txBox="1"/>
          <p:nvPr/>
        </p:nvSpPr>
        <p:spPr>
          <a:xfrm>
            <a:off x="989798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Penelitian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Terkait</a:t>
            </a:r>
            <a:endParaRPr lang="en-US" dirty="0">
              <a:solidFill>
                <a:srgbClr val="BE7434"/>
              </a:solidFill>
              <a:latin typeface="Berlin Sans FB" panose="020E0602020502020306" pitchFamily="34" charset="0"/>
            </a:endParaRPr>
          </a:p>
        </p:txBody>
      </p:sp>
      <p:sp>
        <p:nvSpPr>
          <p:cNvPr id="8" name="TextBox 7">
            <a:hlinkClick r:id="rId4" action="ppaction://hlinksldjump"/>
            <a:extLst>
              <a:ext uri="{FF2B5EF4-FFF2-40B4-BE49-F238E27FC236}">
                <a16:creationId xmlns="" xmlns:a16="http://schemas.microsoft.com/office/drawing/2014/main" id="{B9520858-5824-40E9-B192-5EDA383DA933}"/>
              </a:ext>
            </a:extLst>
          </p:cNvPr>
          <p:cNvSpPr txBox="1"/>
          <p:nvPr/>
        </p:nvSpPr>
        <p:spPr>
          <a:xfrm>
            <a:off x="805745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Batasan</a:t>
            </a:r>
            <a:r>
              <a:rPr lang="en-US" dirty="0" smtClean="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9" name="TextBox 8">
            <a:hlinkClick r:id="rId3" action="ppaction://hlinksldjump"/>
            <a:extLst>
              <a:ext uri="{FF2B5EF4-FFF2-40B4-BE49-F238E27FC236}">
                <a16:creationId xmlns="" xmlns:a16="http://schemas.microsoft.com/office/drawing/2014/main" id="{73E14B17-F152-4887-B6EB-3CEF6527C53E}"/>
              </a:ext>
            </a:extLst>
          </p:cNvPr>
          <p:cNvSpPr txBox="1"/>
          <p:nvPr/>
        </p:nvSpPr>
        <p:spPr>
          <a:xfrm>
            <a:off x="6118512"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Rumusan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10" name="TextBox 9">
            <a:hlinkClick r:id="rId5" action="ppaction://hlinksldjump"/>
            <a:extLst>
              <a:ext uri="{FF2B5EF4-FFF2-40B4-BE49-F238E27FC236}">
                <a16:creationId xmlns="" xmlns:a16="http://schemas.microsoft.com/office/drawing/2014/main" id="{661D573A-29D1-45FF-B53E-5A57486D3ADB}"/>
              </a:ext>
            </a:extLst>
          </p:cNvPr>
          <p:cNvSpPr txBox="1"/>
          <p:nvPr/>
        </p:nvSpPr>
        <p:spPr>
          <a:xfrm>
            <a:off x="4177278" y="196122"/>
            <a:ext cx="2213810" cy="369332"/>
          </a:xfrm>
          <a:prstGeom prst="rect">
            <a:avLst/>
          </a:prstGeom>
          <a:noFill/>
        </p:spPr>
        <p:txBody>
          <a:bodyPr wrap="square" rtlCol="0">
            <a:spAutoFit/>
          </a:bodyPr>
          <a:lstStyle/>
          <a:p>
            <a:pPr algn="ctr"/>
            <a:r>
              <a:rPr lang="en-US" dirty="0" err="1">
                <a:solidFill>
                  <a:srgbClr val="051A35"/>
                </a:solidFill>
                <a:latin typeface="Berlin Sans FB" panose="020E0602020502020306" pitchFamily="34" charset="0"/>
              </a:rPr>
              <a:t>Latar</a:t>
            </a:r>
            <a:r>
              <a:rPr lang="en-US" dirty="0">
                <a:solidFill>
                  <a:srgbClr val="051A35"/>
                </a:solidFill>
                <a:latin typeface="Berlin Sans FB" panose="020E0602020502020306" pitchFamily="34" charset="0"/>
              </a:rPr>
              <a:t> </a:t>
            </a:r>
            <a:r>
              <a:rPr lang="en-US" dirty="0" err="1">
                <a:solidFill>
                  <a:srgbClr val="051A35"/>
                </a:solidFill>
                <a:latin typeface="Berlin Sans FB" panose="020E0602020502020306" pitchFamily="34" charset="0"/>
              </a:rPr>
              <a:t>Belakang</a:t>
            </a:r>
            <a:endParaRPr lang="en-US" dirty="0">
              <a:solidFill>
                <a:srgbClr val="051A35"/>
              </a:solidFill>
              <a:latin typeface="Berlin Sans FB" panose="020E0602020502020306" pitchFamily="34" charset="0"/>
            </a:endParaRPr>
          </a:p>
        </p:txBody>
      </p:sp>
      <p:cxnSp>
        <p:nvCxnSpPr>
          <p:cNvPr id="12" name="Straight Connector 11">
            <a:extLst>
              <a:ext uri="{FF2B5EF4-FFF2-40B4-BE49-F238E27FC236}">
                <a16:creationId xmlns="" xmlns:a16="http://schemas.microsoft.com/office/drawing/2014/main" id="{2BA9530B-BA5F-48B4-A97D-6213DA8E1C72}"/>
              </a:ext>
            </a:extLst>
          </p:cNvPr>
          <p:cNvCxnSpPr/>
          <p:nvPr/>
        </p:nvCxnSpPr>
        <p:spPr>
          <a:xfrm>
            <a:off x="4692219" y="617520"/>
            <a:ext cx="1235242" cy="0"/>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 xmlns:a16="http://schemas.microsoft.com/office/drawing/2014/main" id="{926176BE-927A-4C9B-89C0-FB6263C974A7}"/>
              </a:ext>
            </a:extLst>
          </p:cNvPr>
          <p:cNvSpPr txBox="1"/>
          <p:nvPr/>
        </p:nvSpPr>
        <p:spPr>
          <a:xfrm>
            <a:off x="3528189" y="1414225"/>
            <a:ext cx="1876927" cy="584775"/>
          </a:xfrm>
          <a:prstGeom prst="rect">
            <a:avLst/>
          </a:prstGeom>
          <a:noFill/>
        </p:spPr>
        <p:txBody>
          <a:bodyPr wrap="square" rtlCol="0">
            <a:spAutoFit/>
          </a:bodyPr>
          <a:lstStyle/>
          <a:p>
            <a:r>
              <a:rPr lang="en-US" sz="3200" dirty="0">
                <a:solidFill>
                  <a:srgbClr val="051A35"/>
                </a:solidFill>
                <a:latin typeface="Stencil" panose="040409050D0802020404" pitchFamily="82" charset="0"/>
              </a:rPr>
              <a:t>BAB 1</a:t>
            </a:r>
          </a:p>
        </p:txBody>
      </p:sp>
      <p:sp>
        <p:nvSpPr>
          <p:cNvPr id="15" name="TextBox 14">
            <a:extLst>
              <a:ext uri="{FF2B5EF4-FFF2-40B4-BE49-F238E27FC236}">
                <a16:creationId xmlns="" xmlns:a16="http://schemas.microsoft.com/office/drawing/2014/main" id="{E80BF5C0-1F41-4F1E-903E-80076D474037}"/>
              </a:ext>
            </a:extLst>
          </p:cNvPr>
          <p:cNvSpPr txBox="1"/>
          <p:nvPr/>
        </p:nvSpPr>
        <p:spPr>
          <a:xfrm>
            <a:off x="4866988" y="1201646"/>
            <a:ext cx="2342147" cy="769441"/>
          </a:xfrm>
          <a:prstGeom prst="rect">
            <a:avLst/>
          </a:prstGeom>
          <a:noFill/>
        </p:spPr>
        <p:txBody>
          <a:bodyPr wrap="square" rtlCol="0">
            <a:spAutoFit/>
          </a:bodyPr>
          <a:lstStyle/>
          <a:p>
            <a:r>
              <a:rPr lang="en-US" sz="4400" dirty="0" err="1">
                <a:solidFill>
                  <a:srgbClr val="051A35"/>
                </a:solidFill>
                <a:latin typeface="Balimoon" panose="00000500000000000000" pitchFamily="50" charset="0"/>
              </a:rPr>
              <a:t>Latar</a:t>
            </a:r>
            <a:r>
              <a:rPr lang="en-US" sz="4400" dirty="0">
                <a:solidFill>
                  <a:srgbClr val="051A35"/>
                </a:solidFill>
                <a:latin typeface="Balimoon" panose="00000500000000000000" pitchFamily="50" charset="0"/>
              </a:rPr>
              <a:t> </a:t>
            </a:r>
            <a:r>
              <a:rPr lang="en-US" sz="4400" dirty="0" err="1">
                <a:solidFill>
                  <a:srgbClr val="051A35"/>
                </a:solidFill>
                <a:latin typeface="Balimoon" panose="00000500000000000000" pitchFamily="50" charset="0"/>
              </a:rPr>
              <a:t>Belakang</a:t>
            </a:r>
            <a:endParaRPr lang="en-US" sz="4400" dirty="0">
              <a:solidFill>
                <a:srgbClr val="051A35"/>
              </a:solidFill>
              <a:latin typeface="Balimoon" panose="00000500000000000000" pitchFamily="50" charset="0"/>
            </a:endParaRPr>
          </a:p>
        </p:txBody>
      </p:sp>
      <p:pic>
        <p:nvPicPr>
          <p:cNvPr id="18" name="Picture 17">
            <a:extLst>
              <a:ext uri="{FF2B5EF4-FFF2-40B4-BE49-F238E27FC236}">
                <a16:creationId xmlns="" xmlns:a16="http://schemas.microsoft.com/office/drawing/2014/main" id="{5593023D-2FCB-44A3-8F93-06860796B2B8}"/>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rot="169934" flipH="1">
            <a:off x="9883987" y="3168510"/>
            <a:ext cx="2921147" cy="2921147"/>
          </a:xfrm>
          <a:prstGeom prst="rect">
            <a:avLst/>
          </a:prstGeom>
        </p:spPr>
      </p:pic>
      <p:sp>
        <p:nvSpPr>
          <p:cNvPr id="20" name="TextBox 19">
            <a:hlinkClick r:id="rId5" action="ppaction://hlinksldjump"/>
            <a:extLst>
              <a:ext uri="{FF2B5EF4-FFF2-40B4-BE49-F238E27FC236}">
                <a16:creationId xmlns="" xmlns:a16="http://schemas.microsoft.com/office/drawing/2014/main" id="{929AAA4B-7E22-468C-95FD-13DF54466502}"/>
              </a:ext>
            </a:extLst>
          </p:cNvPr>
          <p:cNvSpPr txBox="1"/>
          <p:nvPr/>
        </p:nvSpPr>
        <p:spPr>
          <a:xfrm>
            <a:off x="-1892417"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21" name="TextBox 20">
            <a:hlinkClick r:id="rId6" action="ppaction://hlinksldjump"/>
            <a:extLst>
              <a:ext uri="{FF2B5EF4-FFF2-40B4-BE49-F238E27FC236}">
                <a16:creationId xmlns="" xmlns:a16="http://schemas.microsoft.com/office/drawing/2014/main" id="{968FF757-CDA3-452B-A4FB-5F420059CF97}"/>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22" name="TextBox 21">
            <a:hlinkClick r:id="rId6" action="ppaction://hlinksldjump"/>
            <a:extLst>
              <a:ext uri="{FF2B5EF4-FFF2-40B4-BE49-F238E27FC236}">
                <a16:creationId xmlns="" xmlns:a16="http://schemas.microsoft.com/office/drawing/2014/main" id="{04816F92-6F4D-4D36-81B1-6C8ED2041075}"/>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23" name="Picture 22">
            <a:hlinkClick r:id="rId7" action="ppaction://hlinksldjump"/>
            <a:extLst>
              <a:ext uri="{FF2B5EF4-FFF2-40B4-BE49-F238E27FC236}">
                <a16:creationId xmlns="" xmlns:a16="http://schemas.microsoft.com/office/drawing/2014/main" id="{6693C0FC-FFAE-4CEA-87CC-8F3E4F2637C5}"/>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24" name="Picture 23">
            <a:hlinkClick r:id="rId9" action="ppaction://hlinksldjump"/>
            <a:extLst>
              <a:ext uri="{FF2B5EF4-FFF2-40B4-BE49-F238E27FC236}">
                <a16:creationId xmlns="" xmlns:a16="http://schemas.microsoft.com/office/drawing/2014/main" id="{B7CD1DA9-F9A9-45D3-B7FE-D1F76123D9C4}"/>
              </a:ext>
            </a:extLst>
          </p:cNvPr>
          <p:cNvPicPr>
            <a:picLocks noChangeAspect="1"/>
          </p:cNvPicPr>
          <p:nvPr/>
        </p:nvPicPr>
        <p:blipFill rotWithShape="1">
          <a:blip r:embed="rId10"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25" name="TextBox 24">
            <a:extLst>
              <a:ext uri="{FF2B5EF4-FFF2-40B4-BE49-F238E27FC236}">
                <a16:creationId xmlns="" xmlns:a16="http://schemas.microsoft.com/office/drawing/2014/main" id="{AE2145E7-1AF4-4FD8-9660-F793FCDDAFF2}"/>
              </a:ext>
            </a:extLst>
          </p:cNvPr>
          <p:cNvSpPr txBox="1"/>
          <p:nvPr/>
        </p:nvSpPr>
        <p:spPr>
          <a:xfrm>
            <a:off x="475697" y="168323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26" name="TextBox 25">
            <a:extLst>
              <a:ext uri="{FF2B5EF4-FFF2-40B4-BE49-F238E27FC236}">
                <a16:creationId xmlns="" xmlns:a16="http://schemas.microsoft.com/office/drawing/2014/main" id="{C3F10C52-479B-45E5-8FBF-D2A233EF7D88}"/>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27" name="TextBox 26">
            <a:extLst>
              <a:ext uri="{FF2B5EF4-FFF2-40B4-BE49-F238E27FC236}">
                <a16:creationId xmlns="" xmlns:a16="http://schemas.microsoft.com/office/drawing/2014/main" id="{B1AEF653-00AE-4E0C-A929-3BD88CA93E90}"/>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pic>
        <p:nvPicPr>
          <p:cNvPr id="28" name="Picture 27" descr="unasman-logo.jpg"/>
          <p:cNvPicPr>
            <a:picLocks noChangeAspect="1"/>
          </p:cNvPicPr>
          <p:nvPr/>
        </p:nvPicPr>
        <p:blipFill>
          <a:blip r:embed="rId11"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Rectangle: Rounded Corners 12">
            <a:extLst>
              <a:ext uri="{FF2B5EF4-FFF2-40B4-BE49-F238E27FC236}">
                <a16:creationId xmlns="" xmlns:a16="http://schemas.microsoft.com/office/drawing/2014/main" id="{D11C9A09-64CD-4881-82D2-DBFD361CAF88}"/>
              </a:ext>
            </a:extLst>
          </p:cNvPr>
          <p:cNvSpPr/>
          <p:nvPr/>
        </p:nvSpPr>
        <p:spPr>
          <a:xfrm>
            <a:off x="3241867" y="2438501"/>
            <a:ext cx="7908354" cy="3801979"/>
          </a:xfrm>
          <a:prstGeom prst="roundRect">
            <a:avLst>
              <a:gd name="adj" fmla="val 12448"/>
            </a:avLst>
          </a:prstGeom>
          <a:solidFill>
            <a:srgbClr val="BE7434"/>
          </a:solidFill>
          <a:ln>
            <a:solidFill>
              <a:srgbClr val="D69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Wingdings" pitchFamily="2" charset="2"/>
              <a:buChar char="q"/>
            </a:pPr>
            <a:r>
              <a:rPr lang="en-US" dirty="0" smtClean="0"/>
              <a:t> </a:t>
            </a:r>
            <a:r>
              <a:rPr lang="id-ID" dirty="0" smtClean="0"/>
              <a:t>Perkembangan kemajuan teknologi saat ini berkembang sangat </a:t>
            </a:r>
            <a:r>
              <a:rPr lang="id-ID" dirty="0" smtClean="0"/>
              <a:t>pesat</a:t>
            </a:r>
            <a:endParaRPr lang="en-US" dirty="0" smtClean="0"/>
          </a:p>
          <a:p>
            <a:pPr>
              <a:buFont typeface="Wingdings" pitchFamily="2" charset="2"/>
              <a:buChar char="q"/>
            </a:pPr>
            <a:r>
              <a:rPr lang="en-US" dirty="0" smtClean="0">
                <a:latin typeface="Berlin Sans FB" pitchFamily="34" charset="0"/>
                <a:cs typeface="Arial" pitchFamily="34" charset="0"/>
              </a:rPr>
              <a:t> </a:t>
            </a:r>
            <a:r>
              <a:rPr lang="id-ID" dirty="0" smtClean="0"/>
              <a:t>rusan rumah tangga adalah </a:t>
            </a:r>
            <a:r>
              <a:rPr lang="en-US" dirty="0" err="1" smtClean="0"/>
              <a:t>menjemur</a:t>
            </a:r>
            <a:r>
              <a:rPr lang="en-US" dirty="0" smtClean="0"/>
              <a:t> </a:t>
            </a:r>
            <a:r>
              <a:rPr lang="id-ID" dirty="0" smtClean="0"/>
              <a:t>pakaian</a:t>
            </a:r>
            <a:endParaRPr lang="en-US" dirty="0" smtClean="0"/>
          </a:p>
          <a:p>
            <a:pPr>
              <a:buFont typeface="Wingdings" pitchFamily="2" charset="2"/>
              <a:buChar char="q"/>
            </a:pPr>
            <a:r>
              <a:rPr lang="id-ID" dirty="0" smtClean="0"/>
              <a:t>Namun dalam kondisi tertentu terutama saat musim hujan, banyak orang yang merasa khawatir saat menjemur pakaian di luar rumah, apalagi saat kita sedang tidak di rumah dan tidak ada orang sama sekali. </a:t>
            </a:r>
            <a:endParaRPr lang="en-US" dirty="0" smtClean="0"/>
          </a:p>
          <a:p>
            <a:pPr>
              <a:buFont typeface="Wingdings" pitchFamily="2" charset="2"/>
              <a:buChar char="q"/>
            </a:pPr>
            <a:r>
              <a:rPr lang="id-ID" dirty="0" smtClean="0"/>
              <a:t>Untuk mengatasi masalah tersebut maka perlu adanya teknologi dengan sistem yang dapat membantu manusia dalam memonitor dan mengontrol pakaiannya dari jarak jauh dengan teknologi </a:t>
            </a:r>
            <a:r>
              <a:rPr lang="id-ID" i="1" dirty="0" smtClean="0"/>
              <a:t>internet of things.(IoT). </a:t>
            </a:r>
            <a:endParaRPr lang="en-US" dirty="0" smtClean="0"/>
          </a:p>
          <a:p>
            <a:pPr>
              <a:buFont typeface="Wingdings" pitchFamily="2" charset="2"/>
              <a:buChar char="q"/>
            </a:pPr>
            <a:endParaRPr lang="en-US" dirty="0" smtClean="0">
              <a:latin typeface="Berlin Sans FB" pitchFamily="34" charset="0"/>
              <a:cs typeface="Arial" pitchFamily="34" charset="0"/>
            </a:endParaRPr>
          </a:p>
        </p:txBody>
      </p:sp>
    </p:spTree>
    <p:extLst>
      <p:ext uri="{BB962C8B-B14F-4D97-AF65-F5344CB8AC3E}">
        <p14:creationId xmlns:p14="http://schemas.microsoft.com/office/powerpoint/2010/main" xmlns="" val="4114383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50" fill="hold"/>
                                        <p:tgtEl>
                                          <p:spTgt spid="25"/>
                                        </p:tgtEl>
                                        <p:attrNameLst>
                                          <p:attrName>ppt_x</p:attrName>
                                        </p:attrNameLst>
                                      </p:cBhvr>
                                      <p:tavLst>
                                        <p:tav tm="0">
                                          <p:val>
                                            <p:strVal val="0-#ppt_w/2"/>
                                          </p:val>
                                        </p:tav>
                                        <p:tav tm="100000">
                                          <p:val>
                                            <p:strVal val="#ppt_x"/>
                                          </p:val>
                                        </p:tav>
                                      </p:tavLst>
                                    </p:anim>
                                    <p:anim calcmode="lin" valueType="num">
                                      <p:cBhvr additive="base">
                                        <p:cTn id="8" dur="250" fill="hold"/>
                                        <p:tgtEl>
                                          <p:spTgt spid="25"/>
                                        </p:tgtEl>
                                        <p:attrNameLst>
                                          <p:attrName>ppt_y</p:attrName>
                                        </p:attrNameLst>
                                      </p:cBhvr>
                                      <p:tavLst>
                                        <p:tav tm="0">
                                          <p:val>
                                            <p:strVal val="#ppt_y"/>
                                          </p:val>
                                        </p:tav>
                                        <p:tav tm="100000">
                                          <p:val>
                                            <p:strVal val="#ppt_y"/>
                                          </p:val>
                                        </p:tav>
                                      </p:tavLst>
                                    </p:anim>
                                  </p:childTnLst>
                                </p:cTn>
                              </p:par>
                              <p:par>
                                <p:cTn id="9" presetID="22" presetClass="entr" presetSubtype="4" fill="hold" nodeType="withEffect">
                                  <p:stCondLst>
                                    <p:cond delay="500"/>
                                  </p:stCondLst>
                                  <p:childTnLst>
                                    <p:set>
                                      <p:cBhvr>
                                        <p:cTn id="10" dur="1" fill="hold">
                                          <p:stCondLst>
                                            <p:cond delay="0"/>
                                          </p:stCondLst>
                                        </p:cTn>
                                        <p:tgtEl>
                                          <p:spTgt spid="17"/>
                                        </p:tgtEl>
                                        <p:attrNameLst>
                                          <p:attrName>style.visibility</p:attrName>
                                        </p:attrNameLst>
                                      </p:cBhvr>
                                      <p:to>
                                        <p:strVal val="visible"/>
                                      </p:to>
                                    </p:set>
                                    <p:animEffect transition="in" filter="wipe(down)">
                                      <p:cBhvr>
                                        <p:cTn id="11" dur="500"/>
                                        <p:tgtEl>
                                          <p:spTgt spid="17"/>
                                        </p:tgtEl>
                                      </p:cBhvr>
                                    </p:animEffect>
                                  </p:childTnLst>
                                </p:cTn>
                              </p:par>
                              <p:par>
                                <p:cTn id="12" presetID="22" presetClass="entr" presetSubtype="4" fill="hold" nodeType="withEffect">
                                  <p:stCondLst>
                                    <p:cond delay="500"/>
                                  </p:stCondLst>
                                  <p:childTnLst>
                                    <p:set>
                                      <p:cBhvr>
                                        <p:cTn id="13" dur="1" fill="hold">
                                          <p:stCondLst>
                                            <p:cond delay="0"/>
                                          </p:stCondLst>
                                        </p:cTn>
                                        <p:tgtEl>
                                          <p:spTgt spid="18"/>
                                        </p:tgtEl>
                                        <p:attrNameLst>
                                          <p:attrName>style.visibility</p:attrName>
                                        </p:attrNameLst>
                                      </p:cBhvr>
                                      <p:to>
                                        <p:strVal val="visible"/>
                                      </p:to>
                                    </p:set>
                                    <p:animEffect transition="in" filter="wipe(down)">
                                      <p:cBhvr>
                                        <p:cTn id="1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Shape 19">
            <a:extLst>
              <a:ext uri="{FF2B5EF4-FFF2-40B4-BE49-F238E27FC236}">
                <a16:creationId xmlns="" xmlns:a16="http://schemas.microsoft.com/office/drawing/2014/main" id="{DCC0DA83-E1DA-44B1-B8BA-FB566D1B5BA8}"/>
              </a:ext>
            </a:extLst>
          </p:cNvPr>
          <p:cNvSpPr/>
          <p:nvPr/>
        </p:nvSpPr>
        <p:spPr>
          <a:xfrm flipH="1">
            <a:off x="0" y="-53073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hlinkClick r:id="rId2" action="ppaction://hlinksldjump"/>
            <a:extLst>
              <a:ext uri="{FF2B5EF4-FFF2-40B4-BE49-F238E27FC236}">
                <a16:creationId xmlns="" xmlns:a16="http://schemas.microsoft.com/office/drawing/2014/main" id="{E86ED3BF-2886-427A-B64B-DB3E08AAB15E}"/>
              </a:ext>
            </a:extLst>
          </p:cNvPr>
          <p:cNvSpPr txBox="1"/>
          <p:nvPr/>
        </p:nvSpPr>
        <p:spPr>
          <a:xfrm>
            <a:off x="-1995656"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13" name="TextBox 12">
            <a:hlinkClick r:id="rId3" action="ppaction://hlinksldjump"/>
            <a:extLst>
              <a:ext uri="{FF2B5EF4-FFF2-40B4-BE49-F238E27FC236}">
                <a16:creationId xmlns="" xmlns:a16="http://schemas.microsoft.com/office/drawing/2014/main" id="{606C3323-5D99-4AE9-B6AD-4655B8EE3C44}"/>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14" name="TextBox 13">
            <a:hlinkClick r:id="rId3" action="ppaction://hlinksldjump"/>
            <a:extLst>
              <a:ext uri="{FF2B5EF4-FFF2-40B4-BE49-F238E27FC236}">
                <a16:creationId xmlns="" xmlns:a16="http://schemas.microsoft.com/office/drawing/2014/main" id="{35F47174-B991-4D9C-ABE9-E7429F14CE08}"/>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5" name="Picture 14">
            <a:hlinkClick r:id="rId4" action="ppaction://hlinksldjump"/>
            <a:extLst>
              <a:ext uri="{FF2B5EF4-FFF2-40B4-BE49-F238E27FC236}">
                <a16:creationId xmlns="" xmlns:a16="http://schemas.microsoft.com/office/drawing/2014/main" id="{74100179-C7B0-4A93-B212-20947A797CC7}"/>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6" name="Picture 15">
            <a:hlinkClick r:id="rId6" action="ppaction://hlinksldjump"/>
            <a:extLst>
              <a:ext uri="{FF2B5EF4-FFF2-40B4-BE49-F238E27FC236}">
                <a16:creationId xmlns="" xmlns:a16="http://schemas.microsoft.com/office/drawing/2014/main" id="{9D36A3C0-13CE-4FC8-9650-40AD37810A68}"/>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7" name="TextBox 16">
            <a:extLst>
              <a:ext uri="{FF2B5EF4-FFF2-40B4-BE49-F238E27FC236}">
                <a16:creationId xmlns="" xmlns:a16="http://schemas.microsoft.com/office/drawing/2014/main" id="{E6E6DA4C-02FE-4161-8ED1-362B738BC47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8" name="TextBox 17">
            <a:extLst>
              <a:ext uri="{FF2B5EF4-FFF2-40B4-BE49-F238E27FC236}">
                <a16:creationId xmlns="" xmlns:a16="http://schemas.microsoft.com/office/drawing/2014/main" id="{22AEF88B-F0D0-43D8-8876-816A9FA9E584}"/>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9" name="TextBox 18">
            <a:extLst>
              <a:ext uri="{FF2B5EF4-FFF2-40B4-BE49-F238E27FC236}">
                <a16:creationId xmlns="" xmlns:a16="http://schemas.microsoft.com/office/drawing/2014/main" id="{6848EBB6-A0FE-45BC-80CF-7DED271DF115}"/>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1" name="TextBox 20">
            <a:extLst>
              <a:ext uri="{FF2B5EF4-FFF2-40B4-BE49-F238E27FC236}">
                <a16:creationId xmlns="" xmlns:a16="http://schemas.microsoft.com/office/drawing/2014/main" id="{B4E4EEB4-8F28-468A-98ED-687BD020E8E8}"/>
              </a:ext>
            </a:extLst>
          </p:cNvPr>
          <p:cNvSpPr txBox="1"/>
          <p:nvPr/>
        </p:nvSpPr>
        <p:spPr>
          <a:xfrm>
            <a:off x="475697" y="168323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pic>
        <p:nvPicPr>
          <p:cNvPr id="22" name="Picture 21">
            <a:extLst>
              <a:ext uri="{FF2B5EF4-FFF2-40B4-BE49-F238E27FC236}">
                <a16:creationId xmlns="" xmlns:a16="http://schemas.microsoft.com/office/drawing/2014/main" id="{12DB8F7F-1F1D-47D5-A053-6336525A5850}"/>
              </a:ext>
            </a:extLst>
          </p:cNvPr>
          <p:cNvPicPr>
            <a:picLocks noChangeAspect="1"/>
          </p:cNvPicPr>
          <p:nvPr/>
        </p:nvPicPr>
        <p:blipFill>
          <a:blip r:embed="rId8" cstate="print">
            <a:extLst>
              <a:ext uri="{28A0092B-C50C-407E-A947-70E740481C1C}">
                <a14:useLocalDpi xmlns:a14="http://schemas.microsoft.com/office/drawing/2010/main" xmlns="" val="0"/>
              </a:ext>
            </a:extLst>
          </a:blip>
          <a:stretch>
            <a:fillRect/>
          </a:stretch>
        </p:blipFill>
        <p:spPr>
          <a:xfrm>
            <a:off x="2852198" y="3215316"/>
            <a:ext cx="2760720" cy="2760720"/>
          </a:xfrm>
          <a:prstGeom prst="rect">
            <a:avLst/>
          </a:prstGeom>
        </p:spPr>
      </p:pic>
      <p:pic>
        <p:nvPicPr>
          <p:cNvPr id="23" name="Picture 22">
            <a:extLst>
              <a:ext uri="{FF2B5EF4-FFF2-40B4-BE49-F238E27FC236}">
                <a16:creationId xmlns="" xmlns:a16="http://schemas.microsoft.com/office/drawing/2014/main" id="{14B9CA15-5372-4AE4-8B94-B8706C5CDED4}"/>
              </a:ext>
            </a:extLst>
          </p:cNvPr>
          <p:cNvPicPr>
            <a:picLocks noChangeAspect="1"/>
          </p:cNvPicPr>
          <p:nvPr/>
        </p:nvPicPr>
        <p:blipFill>
          <a:blip r:embed="rId8" cstate="print">
            <a:extLst>
              <a:ext uri="{28A0092B-C50C-407E-A947-70E740481C1C}">
                <a14:useLocalDpi xmlns:a14="http://schemas.microsoft.com/office/drawing/2010/main" xmlns="" val="0"/>
              </a:ext>
            </a:extLst>
          </a:blip>
          <a:stretch>
            <a:fillRect/>
          </a:stretch>
        </p:blipFill>
        <p:spPr>
          <a:xfrm flipH="1">
            <a:off x="1128223" y="3218877"/>
            <a:ext cx="2760720" cy="2760720"/>
          </a:xfrm>
          <a:prstGeom prst="rect">
            <a:avLst/>
          </a:prstGeom>
        </p:spPr>
      </p:pic>
      <p:sp>
        <p:nvSpPr>
          <p:cNvPr id="24" name="TextBox 23">
            <a:extLst>
              <a:ext uri="{FF2B5EF4-FFF2-40B4-BE49-F238E27FC236}">
                <a16:creationId xmlns="" xmlns:a16="http://schemas.microsoft.com/office/drawing/2014/main" id="{792D7FDF-DFEF-4C5C-9766-6CF58B3FA5E2}"/>
              </a:ext>
            </a:extLst>
          </p:cNvPr>
          <p:cNvSpPr txBox="1"/>
          <p:nvPr/>
        </p:nvSpPr>
        <p:spPr>
          <a:xfrm>
            <a:off x="10229058" y="1222352"/>
            <a:ext cx="1454727" cy="584775"/>
          </a:xfrm>
          <a:prstGeom prst="rect">
            <a:avLst/>
          </a:prstGeom>
          <a:noFill/>
        </p:spPr>
        <p:txBody>
          <a:bodyPr wrap="square" rtlCol="0">
            <a:spAutoFit/>
          </a:bodyPr>
          <a:lstStyle/>
          <a:p>
            <a:r>
              <a:rPr lang="en-US" sz="3200" dirty="0">
                <a:solidFill>
                  <a:srgbClr val="0A1D37"/>
                </a:solidFill>
                <a:latin typeface="Stencil" panose="040409050D0802020404" pitchFamily="82" charset="0"/>
              </a:rPr>
              <a:t>BAB 1</a:t>
            </a:r>
          </a:p>
        </p:txBody>
      </p:sp>
      <p:sp>
        <p:nvSpPr>
          <p:cNvPr id="25" name="TextBox 24">
            <a:extLst>
              <a:ext uri="{FF2B5EF4-FFF2-40B4-BE49-F238E27FC236}">
                <a16:creationId xmlns="" xmlns:a16="http://schemas.microsoft.com/office/drawing/2014/main" id="{CC2B46AE-9700-4F0A-8243-3AD48CA732FB}"/>
              </a:ext>
            </a:extLst>
          </p:cNvPr>
          <p:cNvSpPr txBox="1"/>
          <p:nvPr/>
        </p:nvSpPr>
        <p:spPr>
          <a:xfrm>
            <a:off x="8157029" y="1390760"/>
            <a:ext cx="3340470" cy="923330"/>
          </a:xfrm>
          <a:prstGeom prst="rect">
            <a:avLst/>
          </a:prstGeom>
          <a:noFill/>
        </p:spPr>
        <p:txBody>
          <a:bodyPr wrap="square" rtlCol="0">
            <a:spAutoFit/>
          </a:bodyPr>
          <a:lstStyle/>
          <a:p>
            <a:pPr algn="r"/>
            <a:r>
              <a:rPr lang="en-US" sz="5400" dirty="0" err="1" smtClean="0">
                <a:solidFill>
                  <a:srgbClr val="0A1D37"/>
                </a:solidFill>
                <a:latin typeface="Balimoon" panose="00000500000000000000" pitchFamily="50" charset="0"/>
              </a:rPr>
              <a:t>Rumusan</a:t>
            </a:r>
            <a:r>
              <a:rPr lang="en-US" sz="5400" dirty="0" smtClean="0">
                <a:solidFill>
                  <a:srgbClr val="0A1D37"/>
                </a:solidFill>
                <a:latin typeface="Balimoon" panose="00000500000000000000" pitchFamily="50" charset="0"/>
              </a:rPr>
              <a:t> </a:t>
            </a:r>
            <a:r>
              <a:rPr lang="en-US" sz="5400" dirty="0" err="1" smtClean="0">
                <a:solidFill>
                  <a:srgbClr val="0A1D37"/>
                </a:solidFill>
                <a:latin typeface="Balimoon" panose="00000500000000000000" pitchFamily="50" charset="0"/>
              </a:rPr>
              <a:t>Masalah</a:t>
            </a:r>
            <a:endParaRPr lang="en-US" sz="5400" dirty="0">
              <a:solidFill>
                <a:srgbClr val="0A1D37"/>
              </a:solidFill>
              <a:latin typeface="Balimoon" panose="00000500000000000000" pitchFamily="50" charset="0"/>
            </a:endParaRPr>
          </a:p>
        </p:txBody>
      </p:sp>
      <p:pic>
        <p:nvPicPr>
          <p:cNvPr id="26" name="Picture 25">
            <a:extLst>
              <a:ext uri="{FF2B5EF4-FFF2-40B4-BE49-F238E27FC236}">
                <a16:creationId xmlns="" xmlns:a16="http://schemas.microsoft.com/office/drawing/2014/main" id="{97DC9076-6A6D-4F9C-9074-62733FA79936}"/>
              </a:ext>
            </a:extLst>
          </p:cNvPr>
          <p:cNvPicPr>
            <a:picLocks noChangeAspect="1"/>
          </p:cNvPicPr>
          <p:nvPr/>
        </p:nvPicPr>
        <p:blipFill rotWithShape="1">
          <a:blip r:embed="rId9" cstate="print">
            <a:extLst>
              <a:ext uri="{28A0092B-C50C-407E-A947-70E740481C1C}">
                <a14:useLocalDpi xmlns:a14="http://schemas.microsoft.com/office/drawing/2010/main" xmlns="" val="0"/>
              </a:ext>
            </a:extLst>
          </a:blip>
          <a:srcRect l="13845" r="21086"/>
          <a:stretch/>
        </p:blipFill>
        <p:spPr>
          <a:xfrm>
            <a:off x="2010277" y="2314090"/>
            <a:ext cx="2565896" cy="3943352"/>
          </a:xfrm>
          <a:prstGeom prst="rect">
            <a:avLst/>
          </a:prstGeom>
        </p:spPr>
      </p:pic>
      <p:sp>
        <p:nvSpPr>
          <p:cNvPr id="27" name="Rectangle 26">
            <a:extLst>
              <a:ext uri="{FF2B5EF4-FFF2-40B4-BE49-F238E27FC236}">
                <a16:creationId xmlns="" xmlns:a16="http://schemas.microsoft.com/office/drawing/2014/main" id="{D1408D43-0FC3-4350-A3E6-1EED2EA5CF85}"/>
              </a:ext>
            </a:extLst>
          </p:cNvPr>
          <p:cNvSpPr/>
          <p:nvPr/>
        </p:nvSpPr>
        <p:spPr>
          <a:xfrm>
            <a:off x="5302804" y="2436864"/>
            <a:ext cx="6889196" cy="4223243"/>
          </a:xfrm>
          <a:prstGeom prst="rect">
            <a:avLst/>
          </a:prstGeom>
          <a:solidFill>
            <a:srgbClr val="BF7636">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200" dirty="0" smtClean="0">
                <a:solidFill>
                  <a:schemeClr val="tx1"/>
                </a:solidFill>
              </a:rPr>
              <a:t>Berdasarkan latar belakang maka rumusan masalah yang di tuju adalah “Bagaimana Merancang dan Membangun Sistem Kontrol Jemuran Berbasis Internet Of Things (IoT)?”</a:t>
            </a:r>
            <a:endParaRPr lang="en-US" sz="3200" dirty="0">
              <a:solidFill>
                <a:schemeClr val="tx1"/>
              </a:solidFill>
            </a:endParaRPr>
          </a:p>
        </p:txBody>
      </p:sp>
      <p:sp>
        <p:nvSpPr>
          <p:cNvPr id="28" name="Rectangle 27">
            <a:extLst>
              <a:ext uri="{FF2B5EF4-FFF2-40B4-BE49-F238E27FC236}">
                <a16:creationId xmlns="" xmlns:a16="http://schemas.microsoft.com/office/drawing/2014/main" id="{FCD0FEB5-379D-498D-8B52-D4756C56EA45}"/>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Connector 28">
            <a:extLst>
              <a:ext uri="{FF2B5EF4-FFF2-40B4-BE49-F238E27FC236}">
                <a16:creationId xmlns="" xmlns:a16="http://schemas.microsoft.com/office/drawing/2014/main" id="{6C9E2AF0-D26A-47A6-AE26-347B28709957}"/>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pic>
        <p:nvPicPr>
          <p:cNvPr id="30" name="Picture 29" descr="unasman-logo.jpg"/>
          <p:cNvPicPr>
            <a:picLocks noChangeAspect="1"/>
          </p:cNvPicPr>
          <p:nvPr/>
        </p:nvPicPr>
        <p:blipFill>
          <a:blip r:embed="rId10"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TextBox 35">
            <a:hlinkClick r:id="rId11" action="ppaction://hlinksldjump"/>
            <a:extLst>
              <a:ext uri="{FF2B5EF4-FFF2-40B4-BE49-F238E27FC236}">
                <a16:creationId xmlns="" xmlns:a16="http://schemas.microsoft.com/office/drawing/2014/main" id="{EEC99F38-06C2-478A-A9A3-3C80726CCD9E}"/>
              </a:ext>
            </a:extLst>
          </p:cNvPr>
          <p:cNvSpPr txBox="1"/>
          <p:nvPr/>
        </p:nvSpPr>
        <p:spPr>
          <a:xfrm>
            <a:off x="989798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Penelitian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Terkait</a:t>
            </a:r>
            <a:endParaRPr lang="en-US" dirty="0">
              <a:solidFill>
                <a:srgbClr val="BE7434"/>
              </a:solidFill>
              <a:latin typeface="Berlin Sans FB" panose="020E0602020502020306" pitchFamily="34" charset="0"/>
            </a:endParaRPr>
          </a:p>
        </p:txBody>
      </p:sp>
      <p:sp>
        <p:nvSpPr>
          <p:cNvPr id="37" name="TextBox 36">
            <a:hlinkClick r:id="rId12" action="ppaction://hlinksldjump"/>
            <a:extLst>
              <a:ext uri="{FF2B5EF4-FFF2-40B4-BE49-F238E27FC236}">
                <a16:creationId xmlns="" xmlns:a16="http://schemas.microsoft.com/office/drawing/2014/main" id="{B9520858-5824-40E9-B192-5EDA383DA933}"/>
              </a:ext>
            </a:extLst>
          </p:cNvPr>
          <p:cNvSpPr txBox="1"/>
          <p:nvPr/>
        </p:nvSpPr>
        <p:spPr>
          <a:xfrm>
            <a:off x="805745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Batasan</a:t>
            </a:r>
            <a:r>
              <a:rPr lang="en-US" dirty="0" smtClean="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38" name="TextBox 37">
            <a:hlinkClick r:id="rId11" action="ppaction://hlinksldjump"/>
            <a:extLst>
              <a:ext uri="{FF2B5EF4-FFF2-40B4-BE49-F238E27FC236}">
                <a16:creationId xmlns="" xmlns:a16="http://schemas.microsoft.com/office/drawing/2014/main" id="{73E14B17-F152-4887-B6EB-3CEF6527C53E}"/>
              </a:ext>
            </a:extLst>
          </p:cNvPr>
          <p:cNvSpPr txBox="1"/>
          <p:nvPr/>
        </p:nvSpPr>
        <p:spPr>
          <a:xfrm>
            <a:off x="6118512" y="210636"/>
            <a:ext cx="2213810" cy="369332"/>
          </a:xfrm>
          <a:prstGeom prst="rect">
            <a:avLst/>
          </a:prstGeom>
          <a:noFill/>
        </p:spPr>
        <p:txBody>
          <a:bodyPr wrap="square" rtlCol="0">
            <a:spAutoFit/>
          </a:bodyPr>
          <a:lstStyle/>
          <a:p>
            <a:pPr algn="ctr"/>
            <a:r>
              <a:rPr lang="en-US" dirty="0" err="1" smtClean="0">
                <a:latin typeface="Berlin Sans FB" panose="020E0602020502020306" pitchFamily="34" charset="0"/>
              </a:rPr>
              <a:t>Rumusan</a:t>
            </a:r>
            <a:r>
              <a:rPr lang="en-US" dirty="0" smtClean="0">
                <a:latin typeface="Berlin Sans FB" panose="020E0602020502020306" pitchFamily="34" charset="0"/>
              </a:rPr>
              <a:t> </a:t>
            </a:r>
            <a:r>
              <a:rPr lang="en-US" dirty="0" err="1" smtClean="0">
                <a:latin typeface="Berlin Sans FB" panose="020E0602020502020306" pitchFamily="34" charset="0"/>
              </a:rPr>
              <a:t>Masalah</a:t>
            </a:r>
            <a:endParaRPr lang="en-US" dirty="0">
              <a:latin typeface="Berlin Sans FB" panose="020E0602020502020306" pitchFamily="34" charset="0"/>
            </a:endParaRPr>
          </a:p>
        </p:txBody>
      </p:sp>
      <p:sp>
        <p:nvSpPr>
          <p:cNvPr id="39" name="TextBox 38">
            <a:hlinkClick r:id="rId2" action="ppaction://hlinksldjump"/>
            <a:extLst>
              <a:ext uri="{FF2B5EF4-FFF2-40B4-BE49-F238E27FC236}">
                <a16:creationId xmlns="" xmlns:a16="http://schemas.microsoft.com/office/drawing/2014/main" id="{661D573A-29D1-45FF-B53E-5A57486D3ADB}"/>
              </a:ext>
            </a:extLst>
          </p:cNvPr>
          <p:cNvSpPr txBox="1"/>
          <p:nvPr/>
        </p:nvSpPr>
        <p:spPr>
          <a:xfrm>
            <a:off x="4177278" y="196122"/>
            <a:ext cx="2213810" cy="369332"/>
          </a:xfrm>
          <a:prstGeom prst="rect">
            <a:avLst/>
          </a:prstGeom>
          <a:noFill/>
        </p:spPr>
        <p:txBody>
          <a:bodyPr wrap="square" rtlCol="0">
            <a:spAutoFit/>
          </a:bodyPr>
          <a:lstStyle/>
          <a:p>
            <a:pPr algn="ctr"/>
            <a:r>
              <a:rPr lang="en-US" dirty="0" err="1">
                <a:solidFill>
                  <a:srgbClr val="BE7434"/>
                </a:solidFill>
                <a:latin typeface="Berlin Sans FB" panose="020E0602020502020306" pitchFamily="34" charset="0"/>
              </a:rPr>
              <a:t>Latar</a:t>
            </a:r>
            <a:r>
              <a:rPr lang="en-US" dirty="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Belakang</a:t>
            </a:r>
            <a:endParaRPr lang="en-US" dirty="0">
              <a:solidFill>
                <a:srgbClr val="BE7434"/>
              </a:solidFill>
              <a:latin typeface="Berlin Sans FB" panose="020E0602020502020306" pitchFamily="34" charset="0"/>
            </a:endParaRPr>
          </a:p>
        </p:txBody>
      </p:sp>
      <p:cxnSp>
        <p:nvCxnSpPr>
          <p:cNvPr id="40" name="Straight Connector 39">
            <a:extLst>
              <a:ext uri="{FF2B5EF4-FFF2-40B4-BE49-F238E27FC236}">
                <a16:creationId xmlns="" xmlns:a16="http://schemas.microsoft.com/office/drawing/2014/main" id="{2BA9530B-BA5F-48B4-A97D-6213DA8E1C72}"/>
              </a:ext>
            </a:extLst>
          </p:cNvPr>
          <p:cNvCxnSpPr/>
          <p:nvPr/>
        </p:nvCxnSpPr>
        <p:spPr>
          <a:xfrm>
            <a:off x="6593590" y="603006"/>
            <a:ext cx="1235242" cy="0"/>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46251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nodeType="with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par>
                                <p:cTn id="15" presetID="53" presetClass="entr" presetSubtype="16"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500" fill="hold"/>
                                        <p:tgtEl>
                                          <p:spTgt spid="23"/>
                                        </p:tgtEl>
                                        <p:attrNameLst>
                                          <p:attrName>ppt_w</p:attrName>
                                        </p:attrNameLst>
                                      </p:cBhvr>
                                      <p:tavLst>
                                        <p:tav tm="0">
                                          <p:val>
                                            <p:fltVal val="0"/>
                                          </p:val>
                                        </p:tav>
                                        <p:tav tm="100000">
                                          <p:val>
                                            <p:strVal val="#ppt_w"/>
                                          </p:val>
                                        </p:tav>
                                      </p:tavLst>
                                    </p:anim>
                                    <p:anim calcmode="lin" valueType="num">
                                      <p:cBhvr>
                                        <p:cTn id="18" dur="500" fill="hold"/>
                                        <p:tgtEl>
                                          <p:spTgt spid="23"/>
                                        </p:tgtEl>
                                        <p:attrNameLst>
                                          <p:attrName>ppt_h</p:attrName>
                                        </p:attrNameLst>
                                      </p:cBhvr>
                                      <p:tavLst>
                                        <p:tav tm="0">
                                          <p:val>
                                            <p:fltVal val="0"/>
                                          </p:val>
                                        </p:tav>
                                        <p:tav tm="100000">
                                          <p:val>
                                            <p:strVal val="#ppt_h"/>
                                          </p:val>
                                        </p:tav>
                                      </p:tavLst>
                                    </p:anim>
                                    <p:animEffect transition="in" filter="fade">
                                      <p:cBhvr>
                                        <p:cTn id="19" dur="500"/>
                                        <p:tgtEl>
                                          <p:spTgt spid="23"/>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right)">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Shape 21">
            <a:extLst>
              <a:ext uri="{FF2B5EF4-FFF2-40B4-BE49-F238E27FC236}">
                <a16:creationId xmlns="" xmlns:a16="http://schemas.microsoft.com/office/drawing/2014/main" id="{11BEBB06-54C9-4C25-9E3A-6F4B1FE05E14}"/>
              </a:ext>
            </a:extLst>
          </p:cNvPr>
          <p:cNvSpPr/>
          <p:nvPr/>
        </p:nvSpPr>
        <p:spPr>
          <a:xfrm flipH="1">
            <a:off x="0" y="-53073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hlinkClick r:id="rId2" action="ppaction://hlinksldjump"/>
            <a:extLst>
              <a:ext uri="{FF2B5EF4-FFF2-40B4-BE49-F238E27FC236}">
                <a16:creationId xmlns="" xmlns:a16="http://schemas.microsoft.com/office/drawing/2014/main" id="{D9EE3A45-D2C5-4F1A-8534-47D53CBDCE0E}"/>
              </a:ext>
            </a:extLst>
          </p:cNvPr>
          <p:cNvSpPr txBox="1"/>
          <p:nvPr/>
        </p:nvSpPr>
        <p:spPr>
          <a:xfrm>
            <a:off x="-1995656"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13" name="TextBox 12">
            <a:hlinkClick r:id="rId3" action="ppaction://hlinksldjump"/>
            <a:extLst>
              <a:ext uri="{FF2B5EF4-FFF2-40B4-BE49-F238E27FC236}">
                <a16:creationId xmlns="" xmlns:a16="http://schemas.microsoft.com/office/drawing/2014/main" id="{26B20581-3AEC-4273-A034-2008D7088B4C}"/>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14" name="TextBox 13">
            <a:hlinkClick r:id="rId3" action="ppaction://hlinksldjump"/>
            <a:extLst>
              <a:ext uri="{FF2B5EF4-FFF2-40B4-BE49-F238E27FC236}">
                <a16:creationId xmlns="" xmlns:a16="http://schemas.microsoft.com/office/drawing/2014/main" id="{95CC1EA1-AE15-4689-970F-B4DF99D0A4F6}"/>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5" name="Picture 14">
            <a:hlinkClick r:id="rId4" action="ppaction://hlinksldjump"/>
            <a:extLst>
              <a:ext uri="{FF2B5EF4-FFF2-40B4-BE49-F238E27FC236}">
                <a16:creationId xmlns="" xmlns:a16="http://schemas.microsoft.com/office/drawing/2014/main" id="{DA8C77BF-1FD7-4E7C-84DD-A19A9F70C103}"/>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6" name="Picture 15">
            <a:hlinkClick r:id="rId6" action="ppaction://hlinksldjump"/>
            <a:extLst>
              <a:ext uri="{FF2B5EF4-FFF2-40B4-BE49-F238E27FC236}">
                <a16:creationId xmlns="" xmlns:a16="http://schemas.microsoft.com/office/drawing/2014/main" id="{AA8991CF-1D2D-4301-8B13-1FBC3E8A3C5B}"/>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8" name="TextBox 17">
            <a:extLst>
              <a:ext uri="{FF2B5EF4-FFF2-40B4-BE49-F238E27FC236}">
                <a16:creationId xmlns="" xmlns:a16="http://schemas.microsoft.com/office/drawing/2014/main" id="{D446EC9E-9A48-4C87-A2A6-0CB8A2D45668}"/>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9" name="TextBox 18">
            <a:extLst>
              <a:ext uri="{FF2B5EF4-FFF2-40B4-BE49-F238E27FC236}">
                <a16:creationId xmlns="" xmlns:a16="http://schemas.microsoft.com/office/drawing/2014/main" id="{31A7C3EF-97A2-4577-B741-C11046E26730}"/>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3" name="TextBox 22">
            <a:extLst>
              <a:ext uri="{FF2B5EF4-FFF2-40B4-BE49-F238E27FC236}">
                <a16:creationId xmlns="" xmlns:a16="http://schemas.microsoft.com/office/drawing/2014/main" id="{17BC74F5-B98B-4C24-AD60-4C15B85BAC95}"/>
              </a:ext>
            </a:extLst>
          </p:cNvPr>
          <p:cNvSpPr txBox="1"/>
          <p:nvPr/>
        </p:nvSpPr>
        <p:spPr>
          <a:xfrm>
            <a:off x="475697" y="168323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pic>
        <p:nvPicPr>
          <p:cNvPr id="24" name="Picture 23">
            <a:extLst>
              <a:ext uri="{FF2B5EF4-FFF2-40B4-BE49-F238E27FC236}">
                <a16:creationId xmlns="" xmlns:a16="http://schemas.microsoft.com/office/drawing/2014/main" id="{B47900F8-87D5-469D-8682-576AFEE0C426}"/>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rot="379696" flipH="1">
            <a:off x="1418966" y="3813556"/>
            <a:ext cx="1322844" cy="2229997"/>
          </a:xfrm>
          <a:prstGeom prst="rect">
            <a:avLst/>
          </a:prstGeom>
        </p:spPr>
      </p:pic>
      <p:pic>
        <p:nvPicPr>
          <p:cNvPr id="25" name="Picture 24">
            <a:extLst>
              <a:ext uri="{FF2B5EF4-FFF2-40B4-BE49-F238E27FC236}">
                <a16:creationId xmlns="" xmlns:a16="http://schemas.microsoft.com/office/drawing/2014/main" id="{664AF68C-8FEC-4EF7-8A20-30773DEE2DC6}"/>
              </a:ext>
            </a:extLst>
          </p:cNvPr>
          <p:cNvPicPr>
            <a:picLocks noChangeAspect="1"/>
          </p:cNvPicPr>
          <p:nvPr/>
        </p:nvPicPr>
        <p:blipFill rotWithShape="1">
          <a:blip r:embed="rId9" cstate="print">
            <a:extLst>
              <a:ext uri="{28A0092B-C50C-407E-A947-70E740481C1C}">
                <a14:useLocalDpi xmlns:a14="http://schemas.microsoft.com/office/drawing/2010/main" xmlns="" val="0"/>
              </a:ext>
            </a:extLst>
          </a:blip>
          <a:srcRect t="-4614"/>
          <a:stretch/>
        </p:blipFill>
        <p:spPr>
          <a:xfrm rot="21220304">
            <a:off x="10639534" y="3656378"/>
            <a:ext cx="1523436" cy="2332964"/>
          </a:xfrm>
          <a:prstGeom prst="rect">
            <a:avLst/>
          </a:prstGeom>
        </p:spPr>
      </p:pic>
      <p:sp>
        <p:nvSpPr>
          <p:cNvPr id="26" name="Rectangle: Rounded Corners 25">
            <a:extLst>
              <a:ext uri="{FF2B5EF4-FFF2-40B4-BE49-F238E27FC236}">
                <a16:creationId xmlns="" xmlns:a16="http://schemas.microsoft.com/office/drawing/2014/main" id="{9610FA3E-2FD1-4157-A3F5-68D901E7ABCC}"/>
              </a:ext>
            </a:extLst>
          </p:cNvPr>
          <p:cNvSpPr/>
          <p:nvPr/>
        </p:nvSpPr>
        <p:spPr>
          <a:xfrm>
            <a:off x="5485164" y="2912388"/>
            <a:ext cx="2600704" cy="3593065"/>
          </a:xfrm>
          <a:prstGeom prst="roundRect">
            <a:avLst/>
          </a:prstGeom>
          <a:solidFill>
            <a:srgbClr val="BF7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2" algn="ctr"/>
            <a:r>
              <a:rPr lang="id-ID" dirty="0" smtClean="0"/>
              <a:t>Sistem bekerja </a:t>
            </a:r>
            <a:r>
              <a:rPr lang="id-ID" dirty="0" smtClean="0"/>
              <a:t>berdasarkan</a:t>
            </a:r>
            <a:r>
              <a:rPr lang="id-ID" dirty="0" smtClean="0"/>
              <a:t> factor air</a:t>
            </a:r>
            <a:endParaRPr lang="en-US" sz="1600" dirty="0"/>
          </a:p>
        </p:txBody>
      </p:sp>
      <p:sp>
        <p:nvSpPr>
          <p:cNvPr id="27" name="TextBox 26">
            <a:extLst>
              <a:ext uri="{FF2B5EF4-FFF2-40B4-BE49-F238E27FC236}">
                <a16:creationId xmlns="" xmlns:a16="http://schemas.microsoft.com/office/drawing/2014/main" id="{A999ACA2-4288-4C58-B787-358891FF4DB2}"/>
              </a:ext>
            </a:extLst>
          </p:cNvPr>
          <p:cNvSpPr txBox="1"/>
          <p:nvPr/>
        </p:nvSpPr>
        <p:spPr>
          <a:xfrm>
            <a:off x="5365686" y="818923"/>
            <a:ext cx="2449044" cy="584775"/>
          </a:xfrm>
          <a:prstGeom prst="rect">
            <a:avLst/>
          </a:prstGeom>
          <a:noFill/>
        </p:spPr>
        <p:txBody>
          <a:bodyPr wrap="square" rtlCol="0">
            <a:spAutoFit/>
          </a:bodyPr>
          <a:lstStyle/>
          <a:p>
            <a:pPr algn="ctr"/>
            <a:r>
              <a:rPr lang="en-US" sz="3200" dirty="0">
                <a:solidFill>
                  <a:srgbClr val="0A1D37"/>
                </a:solidFill>
                <a:latin typeface="Stencil" panose="040409050D0802020404" pitchFamily="82" charset="0"/>
              </a:rPr>
              <a:t>BAB 1</a:t>
            </a:r>
          </a:p>
        </p:txBody>
      </p:sp>
      <p:sp>
        <p:nvSpPr>
          <p:cNvPr id="28" name="Rectangle: Rounded Corners 27">
            <a:extLst>
              <a:ext uri="{FF2B5EF4-FFF2-40B4-BE49-F238E27FC236}">
                <a16:creationId xmlns="" xmlns:a16="http://schemas.microsoft.com/office/drawing/2014/main" id="{594E1FDC-676D-4E2E-B2C0-47BFCFFD9071}"/>
              </a:ext>
            </a:extLst>
          </p:cNvPr>
          <p:cNvSpPr/>
          <p:nvPr/>
        </p:nvSpPr>
        <p:spPr>
          <a:xfrm>
            <a:off x="2789445" y="2935700"/>
            <a:ext cx="2600704" cy="3593065"/>
          </a:xfrm>
          <a:prstGeom prst="roundRect">
            <a:avLst/>
          </a:prstGeom>
          <a:solidFill>
            <a:srgbClr val="BF7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2" algn="ctr"/>
            <a:r>
              <a:rPr lang="id-ID" dirty="0" smtClean="0"/>
              <a:t>Sistem ini hanya dapat dikontrol melalui aplikasi android penggun (</a:t>
            </a:r>
            <a:r>
              <a:rPr lang="id-ID" i="1" dirty="0" smtClean="0"/>
              <a:t>user</a:t>
            </a:r>
            <a:r>
              <a:rPr lang="id-ID" dirty="0" smtClean="0"/>
              <a:t>).</a:t>
            </a:r>
            <a:endParaRPr lang="en-US" sz="1600" dirty="0" smtClean="0"/>
          </a:p>
          <a:p>
            <a:pPr>
              <a:tabLst>
                <a:tab pos="0" algn="l"/>
              </a:tabLst>
            </a:pPr>
            <a:r>
              <a:rPr lang="id-ID" dirty="0" smtClean="0"/>
              <a:t> </a:t>
            </a:r>
            <a:endParaRPr lang="en-US" dirty="0"/>
          </a:p>
        </p:txBody>
      </p:sp>
      <p:sp>
        <p:nvSpPr>
          <p:cNvPr id="29" name="Flowchart: Connector 28">
            <a:extLst>
              <a:ext uri="{FF2B5EF4-FFF2-40B4-BE49-F238E27FC236}">
                <a16:creationId xmlns="" xmlns:a16="http://schemas.microsoft.com/office/drawing/2014/main" id="{2C7E9BA5-D8C9-4EF1-8853-2146E8769EEB}"/>
              </a:ext>
            </a:extLst>
          </p:cNvPr>
          <p:cNvSpPr/>
          <p:nvPr/>
        </p:nvSpPr>
        <p:spPr>
          <a:xfrm>
            <a:off x="3428518" y="2166048"/>
            <a:ext cx="1417573" cy="1454727"/>
          </a:xfrm>
          <a:prstGeom prst="flowChartConnector">
            <a:avLst/>
          </a:prstGeom>
          <a:solidFill>
            <a:srgbClr val="F6E9DE"/>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lowchart: Connector 29">
            <a:extLst>
              <a:ext uri="{FF2B5EF4-FFF2-40B4-BE49-F238E27FC236}">
                <a16:creationId xmlns="" xmlns:a16="http://schemas.microsoft.com/office/drawing/2014/main" id="{D365FC4F-D12D-4479-947B-984181B45120}"/>
              </a:ext>
            </a:extLst>
          </p:cNvPr>
          <p:cNvSpPr/>
          <p:nvPr/>
        </p:nvSpPr>
        <p:spPr>
          <a:xfrm>
            <a:off x="6076729" y="2131585"/>
            <a:ext cx="1417573" cy="1454727"/>
          </a:xfrm>
          <a:prstGeom prst="flowChartConnector">
            <a:avLst/>
          </a:prstGeom>
          <a:solidFill>
            <a:srgbClr val="F6E9DE"/>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 xmlns:a16="http://schemas.microsoft.com/office/drawing/2014/main" id="{896AAF9E-24C1-46B9-9FBB-F7E5736ACFF6}"/>
              </a:ext>
            </a:extLst>
          </p:cNvPr>
          <p:cNvSpPr/>
          <p:nvPr/>
        </p:nvSpPr>
        <p:spPr>
          <a:xfrm>
            <a:off x="8180883" y="2952349"/>
            <a:ext cx="2600704" cy="3593065"/>
          </a:xfrm>
          <a:prstGeom prst="roundRect">
            <a:avLst/>
          </a:prstGeom>
          <a:solidFill>
            <a:srgbClr val="BF7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2" algn="ctr"/>
            <a:r>
              <a:rPr lang="id-ID" dirty="0" smtClean="0"/>
              <a:t>Penggerak jemuran pakaian yang digunakan adalah Motor Stepper</a:t>
            </a:r>
            <a:endParaRPr lang="en-US" sz="1600" dirty="0"/>
          </a:p>
        </p:txBody>
      </p:sp>
      <p:sp>
        <p:nvSpPr>
          <p:cNvPr id="32" name="Flowchart: Connector 31">
            <a:extLst>
              <a:ext uri="{FF2B5EF4-FFF2-40B4-BE49-F238E27FC236}">
                <a16:creationId xmlns="" xmlns:a16="http://schemas.microsoft.com/office/drawing/2014/main" id="{8E71B4F8-521A-4008-BE79-1A5B5125151C}"/>
              </a:ext>
            </a:extLst>
          </p:cNvPr>
          <p:cNvSpPr/>
          <p:nvPr/>
        </p:nvSpPr>
        <p:spPr>
          <a:xfrm>
            <a:off x="8772448" y="2171546"/>
            <a:ext cx="1417573" cy="1454727"/>
          </a:xfrm>
          <a:prstGeom prst="flowChartConnector">
            <a:avLst/>
          </a:prstGeom>
          <a:solidFill>
            <a:srgbClr val="F6E9DE"/>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 xmlns:a16="http://schemas.microsoft.com/office/drawing/2014/main" id="{FBAED95C-8BD1-4E85-B914-BF43AD609AAD}"/>
              </a:ext>
            </a:extLst>
          </p:cNvPr>
          <p:cNvSpPr txBox="1"/>
          <p:nvPr/>
        </p:nvSpPr>
        <p:spPr>
          <a:xfrm>
            <a:off x="5065956" y="1066608"/>
            <a:ext cx="3808003" cy="923330"/>
          </a:xfrm>
          <a:prstGeom prst="rect">
            <a:avLst/>
          </a:prstGeom>
          <a:noFill/>
        </p:spPr>
        <p:txBody>
          <a:bodyPr wrap="square" rtlCol="0">
            <a:spAutoFit/>
          </a:bodyPr>
          <a:lstStyle/>
          <a:p>
            <a:r>
              <a:rPr lang="en-US" sz="5400" dirty="0" err="1" smtClean="0">
                <a:solidFill>
                  <a:srgbClr val="0A1D37"/>
                </a:solidFill>
                <a:latin typeface="Balimoon" panose="00000500000000000000" pitchFamily="50" charset="0"/>
              </a:rPr>
              <a:t>Batasan</a:t>
            </a:r>
            <a:r>
              <a:rPr lang="en-US" sz="5400" dirty="0" smtClean="0">
                <a:solidFill>
                  <a:srgbClr val="0A1D37"/>
                </a:solidFill>
                <a:latin typeface="Balimoon" panose="00000500000000000000" pitchFamily="50" charset="0"/>
              </a:rPr>
              <a:t> </a:t>
            </a:r>
            <a:r>
              <a:rPr lang="en-US" sz="5400" dirty="0" err="1" smtClean="0">
                <a:solidFill>
                  <a:srgbClr val="0A1D37"/>
                </a:solidFill>
                <a:latin typeface="Balimoon" panose="00000500000000000000" pitchFamily="50" charset="0"/>
              </a:rPr>
              <a:t>Masalah</a:t>
            </a:r>
            <a:endParaRPr lang="en-US" sz="5400" dirty="0">
              <a:solidFill>
                <a:srgbClr val="0A1D37"/>
              </a:solidFill>
              <a:latin typeface="Balimoon" panose="00000500000000000000" pitchFamily="50" charset="0"/>
            </a:endParaRPr>
          </a:p>
        </p:txBody>
      </p:sp>
      <p:sp>
        <p:nvSpPr>
          <p:cNvPr id="34" name="Rectangle 33">
            <a:extLst>
              <a:ext uri="{FF2B5EF4-FFF2-40B4-BE49-F238E27FC236}">
                <a16:creationId xmlns="" xmlns:a16="http://schemas.microsoft.com/office/drawing/2014/main" id="{60382DD9-0C58-4919-A063-D3D89A1CB0FB}"/>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Connector 34">
            <a:extLst>
              <a:ext uri="{FF2B5EF4-FFF2-40B4-BE49-F238E27FC236}">
                <a16:creationId xmlns="" xmlns:a16="http://schemas.microsoft.com/office/drawing/2014/main" id="{C7CC1713-8026-4D5F-94E6-85DDE44B4B46}"/>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pic>
        <p:nvPicPr>
          <p:cNvPr id="36" name="Picture 35" descr="unasman-logo.jpg"/>
          <p:cNvPicPr>
            <a:picLocks noChangeAspect="1"/>
          </p:cNvPicPr>
          <p:nvPr/>
        </p:nvPicPr>
        <p:blipFill>
          <a:blip r:embed="rId10"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2" name="TextBox 41">
            <a:hlinkClick r:id="rId11" action="ppaction://hlinksldjump"/>
            <a:extLst>
              <a:ext uri="{FF2B5EF4-FFF2-40B4-BE49-F238E27FC236}">
                <a16:creationId xmlns="" xmlns:a16="http://schemas.microsoft.com/office/drawing/2014/main" id="{EEC99F38-06C2-478A-A9A3-3C80726CCD9E}"/>
              </a:ext>
            </a:extLst>
          </p:cNvPr>
          <p:cNvSpPr txBox="1"/>
          <p:nvPr/>
        </p:nvSpPr>
        <p:spPr>
          <a:xfrm>
            <a:off x="989798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Penelitian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Terkait</a:t>
            </a:r>
            <a:endParaRPr lang="en-US" dirty="0">
              <a:solidFill>
                <a:srgbClr val="BE7434"/>
              </a:solidFill>
              <a:latin typeface="Berlin Sans FB" panose="020E0602020502020306" pitchFamily="34" charset="0"/>
            </a:endParaRPr>
          </a:p>
        </p:txBody>
      </p:sp>
      <p:sp>
        <p:nvSpPr>
          <p:cNvPr id="43" name="TextBox 42">
            <a:hlinkClick r:id="rId12" action="ppaction://hlinksldjump"/>
            <a:extLst>
              <a:ext uri="{FF2B5EF4-FFF2-40B4-BE49-F238E27FC236}">
                <a16:creationId xmlns="" xmlns:a16="http://schemas.microsoft.com/office/drawing/2014/main" id="{B9520858-5824-40E9-B192-5EDA383DA933}"/>
              </a:ext>
            </a:extLst>
          </p:cNvPr>
          <p:cNvSpPr txBox="1"/>
          <p:nvPr/>
        </p:nvSpPr>
        <p:spPr>
          <a:xfrm>
            <a:off x="8057450" y="210636"/>
            <a:ext cx="2213810" cy="369332"/>
          </a:xfrm>
          <a:prstGeom prst="rect">
            <a:avLst/>
          </a:prstGeom>
          <a:noFill/>
        </p:spPr>
        <p:txBody>
          <a:bodyPr wrap="square" rtlCol="0">
            <a:spAutoFit/>
          </a:bodyPr>
          <a:lstStyle/>
          <a:p>
            <a:pPr algn="ctr"/>
            <a:r>
              <a:rPr lang="en-US" dirty="0" err="1" smtClean="0">
                <a:latin typeface="Berlin Sans FB" panose="020E0602020502020306" pitchFamily="34" charset="0"/>
              </a:rPr>
              <a:t>Batasan</a:t>
            </a:r>
            <a:r>
              <a:rPr lang="en-US" dirty="0" smtClean="0">
                <a:latin typeface="Berlin Sans FB" panose="020E0602020502020306" pitchFamily="34" charset="0"/>
              </a:rPr>
              <a:t> </a:t>
            </a:r>
            <a:r>
              <a:rPr lang="en-US" dirty="0" err="1">
                <a:latin typeface="Berlin Sans FB" panose="020E0602020502020306" pitchFamily="34" charset="0"/>
              </a:rPr>
              <a:t>Masalah</a:t>
            </a:r>
            <a:endParaRPr lang="en-US" dirty="0">
              <a:latin typeface="Berlin Sans FB" panose="020E0602020502020306" pitchFamily="34" charset="0"/>
            </a:endParaRPr>
          </a:p>
        </p:txBody>
      </p:sp>
      <p:sp>
        <p:nvSpPr>
          <p:cNvPr id="44" name="TextBox 43">
            <a:hlinkClick r:id="rId11" action="ppaction://hlinksldjump"/>
            <a:extLst>
              <a:ext uri="{FF2B5EF4-FFF2-40B4-BE49-F238E27FC236}">
                <a16:creationId xmlns="" xmlns:a16="http://schemas.microsoft.com/office/drawing/2014/main" id="{73E14B17-F152-4887-B6EB-3CEF6527C53E}"/>
              </a:ext>
            </a:extLst>
          </p:cNvPr>
          <p:cNvSpPr txBox="1"/>
          <p:nvPr/>
        </p:nvSpPr>
        <p:spPr>
          <a:xfrm>
            <a:off x="6118512"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Rumusan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45" name="TextBox 44">
            <a:hlinkClick r:id="rId2" action="ppaction://hlinksldjump"/>
            <a:extLst>
              <a:ext uri="{FF2B5EF4-FFF2-40B4-BE49-F238E27FC236}">
                <a16:creationId xmlns="" xmlns:a16="http://schemas.microsoft.com/office/drawing/2014/main" id="{661D573A-29D1-45FF-B53E-5A57486D3ADB}"/>
              </a:ext>
            </a:extLst>
          </p:cNvPr>
          <p:cNvSpPr txBox="1"/>
          <p:nvPr/>
        </p:nvSpPr>
        <p:spPr>
          <a:xfrm>
            <a:off x="4177278" y="196122"/>
            <a:ext cx="2213810" cy="369332"/>
          </a:xfrm>
          <a:prstGeom prst="rect">
            <a:avLst/>
          </a:prstGeom>
          <a:noFill/>
        </p:spPr>
        <p:txBody>
          <a:bodyPr wrap="square" rtlCol="0">
            <a:spAutoFit/>
          </a:bodyPr>
          <a:lstStyle/>
          <a:p>
            <a:pPr algn="ctr"/>
            <a:r>
              <a:rPr lang="en-US" dirty="0" err="1">
                <a:solidFill>
                  <a:srgbClr val="BE7434"/>
                </a:solidFill>
                <a:latin typeface="Berlin Sans FB" panose="020E0602020502020306" pitchFamily="34" charset="0"/>
              </a:rPr>
              <a:t>Latar</a:t>
            </a:r>
            <a:r>
              <a:rPr lang="en-US" dirty="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Belakang</a:t>
            </a:r>
            <a:endParaRPr lang="en-US" dirty="0">
              <a:solidFill>
                <a:srgbClr val="BE7434"/>
              </a:solidFill>
              <a:latin typeface="Berlin Sans FB" panose="020E0602020502020306" pitchFamily="34" charset="0"/>
            </a:endParaRPr>
          </a:p>
        </p:txBody>
      </p:sp>
      <p:cxnSp>
        <p:nvCxnSpPr>
          <p:cNvPr id="46" name="Straight Connector 45">
            <a:extLst>
              <a:ext uri="{FF2B5EF4-FFF2-40B4-BE49-F238E27FC236}">
                <a16:creationId xmlns="" xmlns:a16="http://schemas.microsoft.com/office/drawing/2014/main" id="{2BA9530B-BA5F-48B4-A97D-6213DA8E1C72}"/>
              </a:ext>
            </a:extLst>
          </p:cNvPr>
          <p:cNvCxnSpPr/>
          <p:nvPr/>
        </p:nvCxnSpPr>
        <p:spPr>
          <a:xfrm>
            <a:off x="8553019" y="603006"/>
            <a:ext cx="1235242" cy="0"/>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3817258" y="2249715"/>
            <a:ext cx="652743" cy="1200329"/>
          </a:xfrm>
          <a:prstGeom prst="rect">
            <a:avLst/>
          </a:prstGeom>
          <a:noFill/>
        </p:spPr>
        <p:txBody>
          <a:bodyPr wrap="none" rtlCol="0">
            <a:spAutoFit/>
          </a:bodyPr>
          <a:lstStyle/>
          <a:p>
            <a:r>
              <a:rPr lang="en-US" sz="7200" dirty="0" smtClean="0">
                <a:solidFill>
                  <a:srgbClr val="D69C6C"/>
                </a:solidFill>
              </a:rPr>
              <a:t>1</a:t>
            </a:r>
            <a:endParaRPr lang="en-US" sz="7200" dirty="0">
              <a:solidFill>
                <a:srgbClr val="D69C6C"/>
              </a:solidFill>
            </a:endParaRPr>
          </a:p>
        </p:txBody>
      </p:sp>
      <p:sp>
        <p:nvSpPr>
          <p:cNvPr id="53" name="TextBox 52"/>
          <p:cNvSpPr txBox="1"/>
          <p:nvPr/>
        </p:nvSpPr>
        <p:spPr>
          <a:xfrm>
            <a:off x="6480629" y="2213431"/>
            <a:ext cx="652743" cy="1200329"/>
          </a:xfrm>
          <a:prstGeom prst="rect">
            <a:avLst/>
          </a:prstGeom>
          <a:noFill/>
        </p:spPr>
        <p:txBody>
          <a:bodyPr wrap="none" rtlCol="0">
            <a:spAutoFit/>
          </a:bodyPr>
          <a:lstStyle/>
          <a:p>
            <a:r>
              <a:rPr lang="en-US" sz="7200" dirty="0" smtClean="0">
                <a:solidFill>
                  <a:srgbClr val="D69C6C"/>
                </a:solidFill>
              </a:rPr>
              <a:t>2</a:t>
            </a:r>
            <a:endParaRPr lang="en-US" sz="7200" dirty="0">
              <a:solidFill>
                <a:srgbClr val="D69C6C"/>
              </a:solidFill>
            </a:endParaRPr>
          </a:p>
        </p:txBody>
      </p:sp>
      <p:sp>
        <p:nvSpPr>
          <p:cNvPr id="54" name="TextBox 53"/>
          <p:cNvSpPr txBox="1"/>
          <p:nvPr/>
        </p:nvSpPr>
        <p:spPr>
          <a:xfrm>
            <a:off x="9165773" y="2198917"/>
            <a:ext cx="652743" cy="1200329"/>
          </a:xfrm>
          <a:prstGeom prst="rect">
            <a:avLst/>
          </a:prstGeom>
          <a:noFill/>
        </p:spPr>
        <p:txBody>
          <a:bodyPr wrap="none" rtlCol="0">
            <a:spAutoFit/>
          </a:bodyPr>
          <a:lstStyle/>
          <a:p>
            <a:r>
              <a:rPr lang="en-US" sz="7200" dirty="0" smtClean="0">
                <a:solidFill>
                  <a:srgbClr val="D69C6C"/>
                </a:solidFill>
              </a:rPr>
              <a:t>3</a:t>
            </a:r>
            <a:endParaRPr lang="en-US" sz="7200" dirty="0">
              <a:solidFill>
                <a:srgbClr val="D69C6C"/>
              </a:solidFill>
            </a:endParaRPr>
          </a:p>
        </p:txBody>
      </p:sp>
    </p:spTree>
    <p:extLst>
      <p:ext uri="{BB962C8B-B14F-4D97-AF65-F5344CB8AC3E}">
        <p14:creationId xmlns:p14="http://schemas.microsoft.com/office/powerpoint/2010/main" xmlns="" val="275695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up)">
                                      <p:cBhvr>
                                        <p:cTn id="7" dur="500"/>
                                        <p:tgtEl>
                                          <p:spTgt spid="24"/>
                                        </p:tgtEl>
                                      </p:cBhvr>
                                    </p:animEffect>
                                  </p:childTnLst>
                                </p:cTn>
                              </p:par>
                              <p:par>
                                <p:cTn id="8" presetID="22" presetClass="entr" presetSubtype="1"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up)">
                                      <p:cBhvr>
                                        <p:cTn id="1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Shape 19">
            <a:extLst>
              <a:ext uri="{FF2B5EF4-FFF2-40B4-BE49-F238E27FC236}">
                <a16:creationId xmlns="" xmlns:a16="http://schemas.microsoft.com/office/drawing/2014/main" id="{DCC0DA83-E1DA-44B1-B8BA-FB566D1B5BA8}"/>
              </a:ext>
            </a:extLst>
          </p:cNvPr>
          <p:cNvSpPr/>
          <p:nvPr/>
        </p:nvSpPr>
        <p:spPr>
          <a:xfrm flipH="1">
            <a:off x="0" y="-53073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hlinkClick r:id="rId2" action="ppaction://hlinksldjump"/>
            <a:extLst>
              <a:ext uri="{FF2B5EF4-FFF2-40B4-BE49-F238E27FC236}">
                <a16:creationId xmlns="" xmlns:a16="http://schemas.microsoft.com/office/drawing/2014/main" id="{E86ED3BF-2886-427A-B64B-DB3E08AAB15E}"/>
              </a:ext>
            </a:extLst>
          </p:cNvPr>
          <p:cNvSpPr txBox="1"/>
          <p:nvPr/>
        </p:nvSpPr>
        <p:spPr>
          <a:xfrm>
            <a:off x="-1995656"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13" name="TextBox 12">
            <a:hlinkClick r:id="rId3" action="ppaction://hlinksldjump"/>
            <a:extLst>
              <a:ext uri="{FF2B5EF4-FFF2-40B4-BE49-F238E27FC236}">
                <a16:creationId xmlns="" xmlns:a16="http://schemas.microsoft.com/office/drawing/2014/main" id="{606C3323-5D99-4AE9-B6AD-4655B8EE3C44}"/>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14" name="TextBox 13">
            <a:hlinkClick r:id="rId3" action="ppaction://hlinksldjump"/>
            <a:extLst>
              <a:ext uri="{FF2B5EF4-FFF2-40B4-BE49-F238E27FC236}">
                <a16:creationId xmlns="" xmlns:a16="http://schemas.microsoft.com/office/drawing/2014/main" id="{35F47174-B991-4D9C-ABE9-E7429F14CE08}"/>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5" name="Picture 14">
            <a:hlinkClick r:id="rId4" action="ppaction://hlinksldjump"/>
            <a:extLst>
              <a:ext uri="{FF2B5EF4-FFF2-40B4-BE49-F238E27FC236}">
                <a16:creationId xmlns="" xmlns:a16="http://schemas.microsoft.com/office/drawing/2014/main" id="{74100179-C7B0-4A93-B212-20947A797CC7}"/>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6" name="Picture 15">
            <a:hlinkClick r:id="rId6" action="ppaction://hlinksldjump"/>
            <a:extLst>
              <a:ext uri="{FF2B5EF4-FFF2-40B4-BE49-F238E27FC236}">
                <a16:creationId xmlns="" xmlns:a16="http://schemas.microsoft.com/office/drawing/2014/main" id="{9D36A3C0-13CE-4FC8-9650-40AD37810A68}"/>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7" name="TextBox 16">
            <a:extLst>
              <a:ext uri="{FF2B5EF4-FFF2-40B4-BE49-F238E27FC236}">
                <a16:creationId xmlns="" xmlns:a16="http://schemas.microsoft.com/office/drawing/2014/main" id="{E6E6DA4C-02FE-4161-8ED1-362B738BC47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8" name="TextBox 17">
            <a:extLst>
              <a:ext uri="{FF2B5EF4-FFF2-40B4-BE49-F238E27FC236}">
                <a16:creationId xmlns="" xmlns:a16="http://schemas.microsoft.com/office/drawing/2014/main" id="{22AEF88B-F0D0-43D8-8876-816A9FA9E584}"/>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9" name="TextBox 18">
            <a:extLst>
              <a:ext uri="{FF2B5EF4-FFF2-40B4-BE49-F238E27FC236}">
                <a16:creationId xmlns="" xmlns:a16="http://schemas.microsoft.com/office/drawing/2014/main" id="{6848EBB6-A0FE-45BC-80CF-7DED271DF115}"/>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1" name="TextBox 20">
            <a:extLst>
              <a:ext uri="{FF2B5EF4-FFF2-40B4-BE49-F238E27FC236}">
                <a16:creationId xmlns="" xmlns:a16="http://schemas.microsoft.com/office/drawing/2014/main" id="{B4E4EEB4-8F28-468A-98ED-687BD020E8E8}"/>
              </a:ext>
            </a:extLst>
          </p:cNvPr>
          <p:cNvSpPr txBox="1"/>
          <p:nvPr/>
        </p:nvSpPr>
        <p:spPr>
          <a:xfrm>
            <a:off x="475697" y="168323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pic>
        <p:nvPicPr>
          <p:cNvPr id="23" name="Picture 22">
            <a:extLst>
              <a:ext uri="{FF2B5EF4-FFF2-40B4-BE49-F238E27FC236}">
                <a16:creationId xmlns="" xmlns:a16="http://schemas.microsoft.com/office/drawing/2014/main" id="{14B9CA15-5372-4AE4-8B94-B8706C5CDED4}"/>
              </a:ext>
            </a:extLst>
          </p:cNvPr>
          <p:cNvPicPr>
            <a:picLocks noChangeAspect="1"/>
          </p:cNvPicPr>
          <p:nvPr/>
        </p:nvPicPr>
        <p:blipFill>
          <a:blip r:embed="rId8" cstate="print">
            <a:extLst>
              <a:ext uri="{28A0092B-C50C-407E-A947-70E740481C1C}">
                <a14:useLocalDpi xmlns:a14="http://schemas.microsoft.com/office/drawing/2010/main" xmlns="" val="0"/>
              </a:ext>
            </a:extLst>
          </a:blip>
          <a:stretch>
            <a:fillRect/>
          </a:stretch>
        </p:blipFill>
        <p:spPr>
          <a:xfrm flipH="1">
            <a:off x="1128223" y="3218877"/>
            <a:ext cx="2760720" cy="2760720"/>
          </a:xfrm>
          <a:prstGeom prst="rect">
            <a:avLst/>
          </a:prstGeom>
        </p:spPr>
      </p:pic>
      <p:sp>
        <p:nvSpPr>
          <p:cNvPr id="24" name="TextBox 23">
            <a:extLst>
              <a:ext uri="{FF2B5EF4-FFF2-40B4-BE49-F238E27FC236}">
                <a16:creationId xmlns="" xmlns:a16="http://schemas.microsoft.com/office/drawing/2014/main" id="{792D7FDF-DFEF-4C5C-9766-6CF58B3FA5E2}"/>
              </a:ext>
            </a:extLst>
          </p:cNvPr>
          <p:cNvSpPr txBox="1"/>
          <p:nvPr/>
        </p:nvSpPr>
        <p:spPr>
          <a:xfrm>
            <a:off x="10229058" y="1222352"/>
            <a:ext cx="1454727" cy="584775"/>
          </a:xfrm>
          <a:prstGeom prst="rect">
            <a:avLst/>
          </a:prstGeom>
          <a:noFill/>
        </p:spPr>
        <p:txBody>
          <a:bodyPr wrap="square" rtlCol="0">
            <a:spAutoFit/>
          </a:bodyPr>
          <a:lstStyle/>
          <a:p>
            <a:r>
              <a:rPr lang="en-US" sz="3200" dirty="0">
                <a:solidFill>
                  <a:srgbClr val="0A1D37"/>
                </a:solidFill>
                <a:latin typeface="Stencil" panose="040409050D0802020404" pitchFamily="82" charset="0"/>
              </a:rPr>
              <a:t>BAB 1</a:t>
            </a:r>
          </a:p>
        </p:txBody>
      </p:sp>
      <p:sp>
        <p:nvSpPr>
          <p:cNvPr id="25" name="TextBox 24">
            <a:extLst>
              <a:ext uri="{FF2B5EF4-FFF2-40B4-BE49-F238E27FC236}">
                <a16:creationId xmlns="" xmlns:a16="http://schemas.microsoft.com/office/drawing/2014/main" id="{CC2B46AE-9700-4F0A-8243-3AD48CA732FB}"/>
              </a:ext>
            </a:extLst>
          </p:cNvPr>
          <p:cNvSpPr txBox="1"/>
          <p:nvPr/>
        </p:nvSpPr>
        <p:spPr>
          <a:xfrm>
            <a:off x="8157029" y="1390760"/>
            <a:ext cx="3340470" cy="923330"/>
          </a:xfrm>
          <a:prstGeom prst="rect">
            <a:avLst/>
          </a:prstGeom>
          <a:noFill/>
        </p:spPr>
        <p:txBody>
          <a:bodyPr wrap="square" rtlCol="0">
            <a:spAutoFit/>
          </a:bodyPr>
          <a:lstStyle/>
          <a:p>
            <a:pPr algn="r"/>
            <a:r>
              <a:rPr lang="en-US" sz="5400" dirty="0" err="1" smtClean="0">
                <a:solidFill>
                  <a:srgbClr val="0A1D37"/>
                </a:solidFill>
                <a:latin typeface="Balimoon" panose="00000500000000000000" pitchFamily="50" charset="0"/>
              </a:rPr>
              <a:t>Tujuan</a:t>
            </a:r>
            <a:r>
              <a:rPr lang="en-US" sz="5400" dirty="0" smtClean="0">
                <a:solidFill>
                  <a:srgbClr val="0A1D37"/>
                </a:solidFill>
                <a:latin typeface="Balimoon" panose="00000500000000000000" pitchFamily="50" charset="0"/>
              </a:rPr>
              <a:t> </a:t>
            </a:r>
            <a:r>
              <a:rPr lang="en-US" sz="5400" dirty="0" err="1" smtClean="0">
                <a:solidFill>
                  <a:srgbClr val="0A1D37"/>
                </a:solidFill>
                <a:latin typeface="Balimoon" panose="00000500000000000000" pitchFamily="50" charset="0"/>
              </a:rPr>
              <a:t>Penelitian</a:t>
            </a:r>
            <a:endParaRPr lang="en-US" sz="5400" dirty="0">
              <a:solidFill>
                <a:srgbClr val="0A1D37"/>
              </a:solidFill>
              <a:latin typeface="Balimoon" panose="00000500000000000000" pitchFamily="50" charset="0"/>
            </a:endParaRPr>
          </a:p>
        </p:txBody>
      </p:sp>
      <p:sp>
        <p:nvSpPr>
          <p:cNvPr id="27" name="Rectangle 26">
            <a:extLst>
              <a:ext uri="{FF2B5EF4-FFF2-40B4-BE49-F238E27FC236}">
                <a16:creationId xmlns="" xmlns:a16="http://schemas.microsoft.com/office/drawing/2014/main" id="{D1408D43-0FC3-4350-A3E6-1EED2EA5CF85}"/>
              </a:ext>
            </a:extLst>
          </p:cNvPr>
          <p:cNvSpPr/>
          <p:nvPr/>
        </p:nvSpPr>
        <p:spPr>
          <a:xfrm>
            <a:off x="2470245" y="2382273"/>
            <a:ext cx="9721755" cy="4223243"/>
          </a:xfrm>
          <a:prstGeom prst="rect">
            <a:avLst/>
          </a:prstGeom>
          <a:solidFill>
            <a:srgbClr val="BF7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200" dirty="0" smtClean="0">
                <a:solidFill>
                  <a:schemeClr val="tx1"/>
                </a:solidFill>
              </a:rPr>
              <a:t>Tujuan yang ingin dicapai dari penelitian ini adalah merancang sistemkontrol jemuran pakaian yang diharapkan bisa mempermudah pemilik jemuran untuk mengontrol jemuran pakaian dari jarak jauh dengan koneksi jaringan internet.</a:t>
            </a:r>
            <a:endParaRPr lang="en-US" sz="3200" dirty="0">
              <a:solidFill>
                <a:schemeClr val="tx1"/>
              </a:solidFill>
            </a:endParaRPr>
          </a:p>
        </p:txBody>
      </p:sp>
      <p:sp>
        <p:nvSpPr>
          <p:cNvPr id="28" name="Rectangle 27">
            <a:extLst>
              <a:ext uri="{FF2B5EF4-FFF2-40B4-BE49-F238E27FC236}">
                <a16:creationId xmlns="" xmlns:a16="http://schemas.microsoft.com/office/drawing/2014/main" id="{FCD0FEB5-379D-498D-8B52-D4756C56EA45}"/>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Connector 28">
            <a:extLst>
              <a:ext uri="{FF2B5EF4-FFF2-40B4-BE49-F238E27FC236}">
                <a16:creationId xmlns="" xmlns:a16="http://schemas.microsoft.com/office/drawing/2014/main" id="{6C9E2AF0-D26A-47A6-AE26-347B28709957}"/>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pic>
        <p:nvPicPr>
          <p:cNvPr id="30" name="Picture 29" descr="unasman-logo.jpg"/>
          <p:cNvPicPr>
            <a:picLocks noChangeAspect="1"/>
          </p:cNvPicPr>
          <p:nvPr/>
        </p:nvPicPr>
        <p:blipFill>
          <a:blip r:embed="rId9"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TextBox 35">
            <a:hlinkClick r:id="rId10" action="ppaction://hlinksldjump"/>
            <a:extLst>
              <a:ext uri="{FF2B5EF4-FFF2-40B4-BE49-F238E27FC236}">
                <a16:creationId xmlns="" xmlns:a16="http://schemas.microsoft.com/office/drawing/2014/main" id="{EEC99F38-06C2-478A-A9A3-3C80726CCD9E}"/>
              </a:ext>
            </a:extLst>
          </p:cNvPr>
          <p:cNvSpPr txBox="1"/>
          <p:nvPr/>
        </p:nvSpPr>
        <p:spPr>
          <a:xfrm>
            <a:off x="989798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Penelitian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Terkait</a:t>
            </a:r>
            <a:endParaRPr lang="en-US" dirty="0">
              <a:solidFill>
                <a:srgbClr val="BE7434"/>
              </a:solidFill>
              <a:latin typeface="Berlin Sans FB" panose="020E0602020502020306" pitchFamily="34" charset="0"/>
            </a:endParaRPr>
          </a:p>
        </p:txBody>
      </p:sp>
      <p:sp>
        <p:nvSpPr>
          <p:cNvPr id="37" name="TextBox 36">
            <a:hlinkClick r:id="rId11" action="ppaction://hlinksldjump"/>
            <a:extLst>
              <a:ext uri="{FF2B5EF4-FFF2-40B4-BE49-F238E27FC236}">
                <a16:creationId xmlns="" xmlns:a16="http://schemas.microsoft.com/office/drawing/2014/main" id="{B9520858-5824-40E9-B192-5EDA383DA933}"/>
              </a:ext>
            </a:extLst>
          </p:cNvPr>
          <p:cNvSpPr txBox="1"/>
          <p:nvPr/>
        </p:nvSpPr>
        <p:spPr>
          <a:xfrm>
            <a:off x="805745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Batasan</a:t>
            </a:r>
            <a:r>
              <a:rPr lang="en-US" dirty="0" smtClean="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38" name="TextBox 37">
            <a:hlinkClick r:id="rId10" action="ppaction://hlinksldjump"/>
            <a:extLst>
              <a:ext uri="{FF2B5EF4-FFF2-40B4-BE49-F238E27FC236}">
                <a16:creationId xmlns="" xmlns:a16="http://schemas.microsoft.com/office/drawing/2014/main" id="{73E14B17-F152-4887-B6EB-3CEF6527C53E}"/>
              </a:ext>
            </a:extLst>
          </p:cNvPr>
          <p:cNvSpPr txBox="1"/>
          <p:nvPr/>
        </p:nvSpPr>
        <p:spPr>
          <a:xfrm>
            <a:off x="6118512" y="210636"/>
            <a:ext cx="2213810" cy="369332"/>
          </a:xfrm>
          <a:prstGeom prst="rect">
            <a:avLst/>
          </a:prstGeom>
          <a:noFill/>
        </p:spPr>
        <p:txBody>
          <a:bodyPr wrap="square" rtlCol="0">
            <a:spAutoFit/>
          </a:bodyPr>
          <a:lstStyle/>
          <a:p>
            <a:pPr algn="ctr"/>
            <a:r>
              <a:rPr lang="en-US" dirty="0" err="1" smtClean="0">
                <a:latin typeface="Berlin Sans FB" panose="020E0602020502020306" pitchFamily="34" charset="0"/>
              </a:rPr>
              <a:t>Rumusan</a:t>
            </a:r>
            <a:r>
              <a:rPr lang="en-US" dirty="0" smtClean="0">
                <a:latin typeface="Berlin Sans FB" panose="020E0602020502020306" pitchFamily="34" charset="0"/>
              </a:rPr>
              <a:t> </a:t>
            </a:r>
            <a:r>
              <a:rPr lang="en-US" dirty="0" err="1" smtClean="0">
                <a:latin typeface="Berlin Sans FB" panose="020E0602020502020306" pitchFamily="34" charset="0"/>
              </a:rPr>
              <a:t>Masalah</a:t>
            </a:r>
            <a:endParaRPr lang="en-US" dirty="0">
              <a:latin typeface="Berlin Sans FB" panose="020E0602020502020306" pitchFamily="34" charset="0"/>
            </a:endParaRPr>
          </a:p>
        </p:txBody>
      </p:sp>
      <p:sp>
        <p:nvSpPr>
          <p:cNvPr id="39" name="TextBox 38">
            <a:hlinkClick r:id="rId2" action="ppaction://hlinksldjump"/>
            <a:extLst>
              <a:ext uri="{FF2B5EF4-FFF2-40B4-BE49-F238E27FC236}">
                <a16:creationId xmlns="" xmlns:a16="http://schemas.microsoft.com/office/drawing/2014/main" id="{661D573A-29D1-45FF-B53E-5A57486D3ADB}"/>
              </a:ext>
            </a:extLst>
          </p:cNvPr>
          <p:cNvSpPr txBox="1"/>
          <p:nvPr/>
        </p:nvSpPr>
        <p:spPr>
          <a:xfrm>
            <a:off x="4177278" y="196122"/>
            <a:ext cx="2213810" cy="369332"/>
          </a:xfrm>
          <a:prstGeom prst="rect">
            <a:avLst/>
          </a:prstGeom>
          <a:noFill/>
        </p:spPr>
        <p:txBody>
          <a:bodyPr wrap="square" rtlCol="0">
            <a:spAutoFit/>
          </a:bodyPr>
          <a:lstStyle/>
          <a:p>
            <a:pPr algn="ctr"/>
            <a:r>
              <a:rPr lang="en-US" dirty="0" err="1">
                <a:solidFill>
                  <a:srgbClr val="BE7434"/>
                </a:solidFill>
                <a:latin typeface="Berlin Sans FB" panose="020E0602020502020306" pitchFamily="34" charset="0"/>
              </a:rPr>
              <a:t>Latar</a:t>
            </a:r>
            <a:r>
              <a:rPr lang="en-US" dirty="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Belakang</a:t>
            </a:r>
            <a:endParaRPr lang="en-US" dirty="0">
              <a:solidFill>
                <a:srgbClr val="BE7434"/>
              </a:solidFill>
              <a:latin typeface="Berlin Sans FB" panose="020E0602020502020306" pitchFamily="34" charset="0"/>
            </a:endParaRPr>
          </a:p>
        </p:txBody>
      </p:sp>
      <p:cxnSp>
        <p:nvCxnSpPr>
          <p:cNvPr id="40" name="Straight Connector 39">
            <a:extLst>
              <a:ext uri="{FF2B5EF4-FFF2-40B4-BE49-F238E27FC236}">
                <a16:creationId xmlns="" xmlns:a16="http://schemas.microsoft.com/office/drawing/2014/main" id="{2BA9530B-BA5F-48B4-A97D-6213DA8E1C72}"/>
              </a:ext>
            </a:extLst>
          </p:cNvPr>
          <p:cNvCxnSpPr/>
          <p:nvPr/>
        </p:nvCxnSpPr>
        <p:spPr>
          <a:xfrm>
            <a:off x="6593590" y="603006"/>
            <a:ext cx="1235242" cy="0"/>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46251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22" presetClass="entr" presetSubtype="2"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wipe(right)">
                                      <p:cBhvr>
                                        <p:cTn id="1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Shape 21">
            <a:extLst>
              <a:ext uri="{FF2B5EF4-FFF2-40B4-BE49-F238E27FC236}">
                <a16:creationId xmlns="" xmlns:a16="http://schemas.microsoft.com/office/drawing/2014/main" id="{5AA97AFF-4815-4007-B56C-DE1253465DBE}"/>
              </a:ext>
            </a:extLst>
          </p:cNvPr>
          <p:cNvSpPr/>
          <p:nvPr/>
        </p:nvSpPr>
        <p:spPr>
          <a:xfrm flipH="1">
            <a:off x="0" y="-53073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hlinkClick r:id="rId2" action="ppaction://hlinksldjump"/>
            <a:extLst>
              <a:ext uri="{FF2B5EF4-FFF2-40B4-BE49-F238E27FC236}">
                <a16:creationId xmlns="" xmlns:a16="http://schemas.microsoft.com/office/drawing/2014/main" id="{235FD1C2-6D50-4B24-A040-181C70F32232}"/>
              </a:ext>
            </a:extLst>
          </p:cNvPr>
          <p:cNvSpPr txBox="1"/>
          <p:nvPr/>
        </p:nvSpPr>
        <p:spPr>
          <a:xfrm>
            <a:off x="-2290624"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13" name="TextBox 12">
            <a:hlinkClick r:id="rId3" action="ppaction://hlinksldjump"/>
            <a:extLst>
              <a:ext uri="{FF2B5EF4-FFF2-40B4-BE49-F238E27FC236}">
                <a16:creationId xmlns="" xmlns:a16="http://schemas.microsoft.com/office/drawing/2014/main" id="{D5524EA7-314A-4ED7-81A7-593E238F1015}"/>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14" name="TextBox 13">
            <a:hlinkClick r:id="rId4" action="ppaction://hlinksldjump"/>
            <a:extLst>
              <a:ext uri="{FF2B5EF4-FFF2-40B4-BE49-F238E27FC236}">
                <a16:creationId xmlns="" xmlns:a16="http://schemas.microsoft.com/office/drawing/2014/main" id="{DCDEAF8E-C534-411C-B6E3-4D43D6F55DA5}"/>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5" name="Picture 14">
            <a:hlinkClick r:id="rId5" action="ppaction://hlinksldjump"/>
            <a:extLst>
              <a:ext uri="{FF2B5EF4-FFF2-40B4-BE49-F238E27FC236}">
                <a16:creationId xmlns="" xmlns:a16="http://schemas.microsoft.com/office/drawing/2014/main" id="{AA275856-06A6-4E55-BDCD-AC2ECDD32979}"/>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6" name="Picture 15">
            <a:hlinkClick r:id="rId7" action="ppaction://hlinksldjump"/>
            <a:extLst>
              <a:ext uri="{FF2B5EF4-FFF2-40B4-BE49-F238E27FC236}">
                <a16:creationId xmlns="" xmlns:a16="http://schemas.microsoft.com/office/drawing/2014/main" id="{DC4566CD-8E02-4377-A500-88F644570789}"/>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7" name="TextBox 16">
            <a:extLst>
              <a:ext uri="{FF2B5EF4-FFF2-40B4-BE49-F238E27FC236}">
                <a16:creationId xmlns="" xmlns:a16="http://schemas.microsoft.com/office/drawing/2014/main" id="{85AE2800-BDE8-4097-9D79-8D19CCFC462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8" name="TextBox 17">
            <a:extLst>
              <a:ext uri="{FF2B5EF4-FFF2-40B4-BE49-F238E27FC236}">
                <a16:creationId xmlns="" xmlns:a16="http://schemas.microsoft.com/office/drawing/2014/main" id="{9F403427-6AEB-4181-8021-C9DC5B9D61B4}"/>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9" name="TextBox 18">
            <a:extLst>
              <a:ext uri="{FF2B5EF4-FFF2-40B4-BE49-F238E27FC236}">
                <a16:creationId xmlns="" xmlns:a16="http://schemas.microsoft.com/office/drawing/2014/main" id="{852EA8C0-D72D-4166-B9A8-41AEE2568BA6}"/>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3" name="TextBox 22">
            <a:extLst>
              <a:ext uri="{FF2B5EF4-FFF2-40B4-BE49-F238E27FC236}">
                <a16:creationId xmlns="" xmlns:a16="http://schemas.microsoft.com/office/drawing/2014/main" id="{F7BD7851-4517-4623-85BC-3472A2E95066}"/>
              </a:ext>
            </a:extLst>
          </p:cNvPr>
          <p:cNvSpPr txBox="1"/>
          <p:nvPr/>
        </p:nvSpPr>
        <p:spPr>
          <a:xfrm>
            <a:off x="475697" y="168323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pic>
        <p:nvPicPr>
          <p:cNvPr id="24" name="Picture 23">
            <a:extLst>
              <a:ext uri="{FF2B5EF4-FFF2-40B4-BE49-F238E27FC236}">
                <a16:creationId xmlns="" xmlns:a16="http://schemas.microsoft.com/office/drawing/2014/main" id="{8796B4EC-EEEE-4612-AD72-EA744FE3D239}"/>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5561293" y="2727086"/>
            <a:ext cx="2771274" cy="2771274"/>
          </a:xfrm>
          <a:prstGeom prst="rect">
            <a:avLst/>
          </a:prstGeom>
        </p:spPr>
      </p:pic>
      <p:cxnSp>
        <p:nvCxnSpPr>
          <p:cNvPr id="25" name="Connector: Elbow 24">
            <a:extLst>
              <a:ext uri="{FF2B5EF4-FFF2-40B4-BE49-F238E27FC236}">
                <a16:creationId xmlns="" xmlns:a16="http://schemas.microsoft.com/office/drawing/2014/main" id="{A86A8D3A-0B04-4E99-979D-253842484559}"/>
              </a:ext>
            </a:extLst>
          </p:cNvPr>
          <p:cNvCxnSpPr>
            <a:cxnSpLocks/>
          </p:cNvCxnSpPr>
          <p:nvPr/>
        </p:nvCxnSpPr>
        <p:spPr>
          <a:xfrm rot="10800000">
            <a:off x="4914651" y="2536033"/>
            <a:ext cx="1158836" cy="893455"/>
          </a:xfrm>
          <a:prstGeom prst="bentConnector3">
            <a:avLst/>
          </a:prstGeom>
          <a:ln w="28575">
            <a:solidFill>
              <a:srgbClr val="0A1D37"/>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 xmlns:a16="http://schemas.microsoft.com/office/drawing/2014/main" id="{8CFB358B-728D-49ED-BBC0-948ADC1A6044}"/>
              </a:ext>
            </a:extLst>
          </p:cNvPr>
          <p:cNvSpPr txBox="1"/>
          <p:nvPr/>
        </p:nvSpPr>
        <p:spPr>
          <a:xfrm>
            <a:off x="1856096" y="2304010"/>
            <a:ext cx="3195616" cy="1323439"/>
          </a:xfrm>
          <a:prstGeom prst="rect">
            <a:avLst/>
          </a:prstGeom>
          <a:solidFill>
            <a:srgbClr val="BF7636"/>
          </a:solidFill>
        </p:spPr>
        <p:txBody>
          <a:bodyPr wrap="square" rtlCol="0">
            <a:spAutoFit/>
          </a:bodyPr>
          <a:lstStyle/>
          <a:p>
            <a:pPr algn="ctr"/>
            <a:r>
              <a:rPr lang="id-ID" sz="2000" b="1" dirty="0" smtClean="0">
                <a:solidFill>
                  <a:schemeClr val="bg1"/>
                </a:solidFill>
                <a:latin typeface="Agency FB" panose="020B0503020202020204" pitchFamily="34" charset="0"/>
              </a:rPr>
              <a:t>Dhewy</a:t>
            </a:r>
            <a:r>
              <a:rPr lang="en-US" sz="2000" b="1" dirty="0" smtClean="0">
                <a:solidFill>
                  <a:schemeClr val="bg1"/>
                </a:solidFill>
                <a:latin typeface="Agency FB" pitchFamily="34" charset="0"/>
              </a:rPr>
              <a:t>,</a:t>
            </a:r>
            <a:r>
              <a:rPr lang="en-US" sz="2000" dirty="0" smtClean="0">
                <a:solidFill>
                  <a:schemeClr val="bg1"/>
                </a:solidFill>
                <a:latin typeface="Agency FB" pitchFamily="34" charset="0"/>
              </a:rPr>
              <a:t> </a:t>
            </a:r>
            <a:r>
              <a:rPr lang="en-US" sz="2000" dirty="0" err="1" smtClean="0">
                <a:solidFill>
                  <a:schemeClr val="bg1"/>
                </a:solidFill>
                <a:latin typeface="Agency FB" pitchFamily="34" charset="0"/>
              </a:rPr>
              <a:t>tahun</a:t>
            </a:r>
            <a:r>
              <a:rPr lang="en-US" sz="2000" dirty="0" smtClean="0">
                <a:solidFill>
                  <a:schemeClr val="bg1"/>
                </a:solidFill>
                <a:latin typeface="Agency FB" pitchFamily="34" charset="0"/>
              </a:rPr>
              <a:t> </a:t>
            </a:r>
            <a:r>
              <a:rPr lang="en-US" sz="2000" b="1" dirty="0" smtClean="0">
                <a:solidFill>
                  <a:schemeClr val="bg1"/>
                </a:solidFill>
                <a:latin typeface="Agency FB" pitchFamily="34" charset="0"/>
              </a:rPr>
              <a:t>2020</a:t>
            </a:r>
          </a:p>
          <a:p>
            <a:pPr algn="ctr"/>
            <a:r>
              <a:rPr lang="en-US" sz="2000" dirty="0" smtClean="0">
                <a:solidFill>
                  <a:schemeClr val="bg1"/>
                </a:solidFill>
                <a:latin typeface="Agency FB" pitchFamily="34" charset="0"/>
              </a:rPr>
              <a:t>“</a:t>
            </a:r>
            <a:r>
              <a:rPr lang="id-ID" sz="2000" dirty="0" smtClean="0">
                <a:solidFill>
                  <a:schemeClr val="bg1"/>
                </a:solidFill>
                <a:latin typeface="Agency FB" panose="020B0503020202020204" pitchFamily="34" charset="0"/>
              </a:rPr>
              <a:t>Menggunakan Sensor Hujan Dan Panel Surya Berbasis Internet Of Things</a:t>
            </a:r>
            <a:r>
              <a:rPr lang="en-US" sz="2000" dirty="0" smtClean="0">
                <a:solidFill>
                  <a:schemeClr val="bg1"/>
                </a:solidFill>
                <a:latin typeface="Agency FB" pitchFamily="34" charset="0"/>
              </a:rPr>
              <a:t>”</a:t>
            </a:r>
            <a:endParaRPr lang="en-US" sz="2000" dirty="0">
              <a:solidFill>
                <a:schemeClr val="bg1"/>
              </a:solidFill>
              <a:latin typeface="Agency FB" pitchFamily="34" charset="0"/>
            </a:endParaRPr>
          </a:p>
        </p:txBody>
      </p:sp>
      <p:cxnSp>
        <p:nvCxnSpPr>
          <p:cNvPr id="27" name="Connector: Elbow 26">
            <a:extLst>
              <a:ext uri="{FF2B5EF4-FFF2-40B4-BE49-F238E27FC236}">
                <a16:creationId xmlns="" xmlns:a16="http://schemas.microsoft.com/office/drawing/2014/main" id="{936A59CD-3664-4C7A-8E0D-C40153A42BB4}"/>
              </a:ext>
            </a:extLst>
          </p:cNvPr>
          <p:cNvCxnSpPr>
            <a:cxnSpLocks/>
          </p:cNvCxnSpPr>
          <p:nvPr/>
        </p:nvCxnSpPr>
        <p:spPr>
          <a:xfrm rot="10800000" flipH="1">
            <a:off x="7639154" y="2521676"/>
            <a:ext cx="1158836" cy="893455"/>
          </a:xfrm>
          <a:prstGeom prst="bentConnector3">
            <a:avLst/>
          </a:prstGeom>
          <a:ln w="28575">
            <a:solidFill>
              <a:srgbClr val="0A1D37"/>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28653574-85B0-4781-877F-C064E33DE257}"/>
              </a:ext>
            </a:extLst>
          </p:cNvPr>
          <p:cNvSpPr txBox="1"/>
          <p:nvPr/>
        </p:nvSpPr>
        <p:spPr>
          <a:xfrm>
            <a:off x="8708605" y="2284049"/>
            <a:ext cx="2837902" cy="1323439"/>
          </a:xfrm>
          <a:prstGeom prst="rect">
            <a:avLst/>
          </a:prstGeom>
          <a:solidFill>
            <a:srgbClr val="BF7636"/>
          </a:solidFill>
        </p:spPr>
        <p:txBody>
          <a:bodyPr wrap="square" rtlCol="0">
            <a:spAutoFit/>
          </a:bodyPr>
          <a:lstStyle/>
          <a:p>
            <a:pPr algn="ctr"/>
            <a:r>
              <a:rPr lang="id-ID" sz="2000" b="1" dirty="0" smtClean="0">
                <a:solidFill>
                  <a:schemeClr val="bg1"/>
                </a:solidFill>
                <a:latin typeface="Agency FB" panose="020B0503020202020204" pitchFamily="34" charset="0"/>
              </a:rPr>
              <a:t>Prasetyo</a:t>
            </a:r>
            <a:r>
              <a:rPr lang="en-US" sz="2000" dirty="0" smtClean="0">
                <a:solidFill>
                  <a:schemeClr val="bg1"/>
                </a:solidFill>
                <a:latin typeface="Agency FB" panose="020B0503020202020204" pitchFamily="34" charset="0"/>
              </a:rPr>
              <a:t>, </a:t>
            </a:r>
            <a:r>
              <a:rPr lang="en-US" sz="2000" dirty="0" err="1" smtClean="0">
                <a:solidFill>
                  <a:schemeClr val="bg1"/>
                </a:solidFill>
                <a:latin typeface="Agency FB" panose="020B0503020202020204" pitchFamily="34" charset="0"/>
              </a:rPr>
              <a:t>tahun</a:t>
            </a:r>
            <a:r>
              <a:rPr lang="en-US" sz="2000" dirty="0" smtClean="0">
                <a:solidFill>
                  <a:schemeClr val="bg1"/>
                </a:solidFill>
                <a:latin typeface="Agency FB" panose="020B0503020202020204" pitchFamily="34" charset="0"/>
              </a:rPr>
              <a:t> </a:t>
            </a:r>
            <a:r>
              <a:rPr lang="en-US" sz="2000" b="1" dirty="0" smtClean="0">
                <a:solidFill>
                  <a:schemeClr val="bg1"/>
                </a:solidFill>
                <a:latin typeface="Agency FB" panose="020B0503020202020204" pitchFamily="34" charset="0"/>
              </a:rPr>
              <a:t>2019</a:t>
            </a:r>
            <a:endParaRPr lang="en-US" sz="2000" b="1" dirty="0" smtClean="0">
              <a:solidFill>
                <a:schemeClr val="bg1"/>
              </a:solidFill>
              <a:latin typeface="Agency FB" panose="020B0503020202020204" pitchFamily="34" charset="0"/>
            </a:endParaRPr>
          </a:p>
          <a:p>
            <a:pPr algn="ctr"/>
            <a:r>
              <a:rPr lang="en-US" sz="2000" dirty="0" smtClean="0">
                <a:solidFill>
                  <a:schemeClr val="bg1"/>
                </a:solidFill>
                <a:latin typeface="Agency FB" panose="020B0503020202020204" pitchFamily="34" charset="0"/>
              </a:rPr>
              <a:t>“</a:t>
            </a:r>
            <a:r>
              <a:rPr lang="id-ID" sz="2000" dirty="0" smtClean="0">
                <a:solidFill>
                  <a:schemeClr val="bg1"/>
                </a:solidFill>
                <a:latin typeface="Agency FB" panose="020B0503020202020204" pitchFamily="34" charset="0"/>
              </a:rPr>
              <a:t>Sistem Pengendali Jemuran Pakaian Berbasis Internet Of Things</a:t>
            </a:r>
            <a:r>
              <a:rPr lang="en-US" sz="2000" dirty="0" smtClean="0">
                <a:solidFill>
                  <a:schemeClr val="bg1"/>
                </a:solidFill>
                <a:latin typeface="Agency FB" panose="020B0503020202020204" pitchFamily="34" charset="0"/>
              </a:rPr>
              <a:t>”</a:t>
            </a:r>
            <a:endParaRPr lang="en-US" sz="2000" dirty="0">
              <a:solidFill>
                <a:schemeClr val="bg1"/>
              </a:solidFill>
              <a:latin typeface="Agency FB" panose="020B0503020202020204" pitchFamily="34" charset="0"/>
            </a:endParaRPr>
          </a:p>
        </p:txBody>
      </p:sp>
      <p:cxnSp>
        <p:nvCxnSpPr>
          <p:cNvPr id="29" name="Connector: Elbow 28">
            <a:extLst>
              <a:ext uri="{FF2B5EF4-FFF2-40B4-BE49-F238E27FC236}">
                <a16:creationId xmlns="" xmlns:a16="http://schemas.microsoft.com/office/drawing/2014/main" id="{25BCD9FB-46B1-4BCC-9EC4-89D9CCA8BF08}"/>
              </a:ext>
            </a:extLst>
          </p:cNvPr>
          <p:cNvCxnSpPr>
            <a:cxnSpLocks/>
          </p:cNvCxnSpPr>
          <p:nvPr/>
        </p:nvCxnSpPr>
        <p:spPr>
          <a:xfrm rot="10800000">
            <a:off x="4862287" y="4005943"/>
            <a:ext cx="1198165" cy="577148"/>
          </a:xfrm>
          <a:prstGeom prst="bentConnector3">
            <a:avLst>
              <a:gd name="adj1" fmla="val 50000"/>
            </a:avLst>
          </a:prstGeom>
          <a:ln w="28575">
            <a:solidFill>
              <a:srgbClr val="0A1D37"/>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 xmlns:a16="http://schemas.microsoft.com/office/drawing/2014/main" id="{DC440F5B-50C2-4C42-8E52-711688FF6BA2}"/>
              </a:ext>
            </a:extLst>
          </p:cNvPr>
          <p:cNvSpPr txBox="1"/>
          <p:nvPr/>
        </p:nvSpPr>
        <p:spPr>
          <a:xfrm>
            <a:off x="1828800" y="3789039"/>
            <a:ext cx="3198776" cy="1323439"/>
          </a:xfrm>
          <a:prstGeom prst="rect">
            <a:avLst/>
          </a:prstGeom>
          <a:solidFill>
            <a:srgbClr val="BF7636"/>
          </a:solidFill>
        </p:spPr>
        <p:txBody>
          <a:bodyPr wrap="square" rtlCol="0">
            <a:spAutoFit/>
          </a:bodyPr>
          <a:lstStyle/>
          <a:p>
            <a:pPr algn="ctr"/>
            <a:r>
              <a:rPr lang="id-ID" sz="2000" b="1" dirty="0" smtClean="0">
                <a:solidFill>
                  <a:schemeClr val="bg1"/>
                </a:solidFill>
                <a:latin typeface="Agency FB" panose="020B0503020202020204" pitchFamily="34" charset="0"/>
              </a:rPr>
              <a:t>Mochammad Asy‟ari</a:t>
            </a:r>
            <a:r>
              <a:rPr lang="en-US" sz="2000" b="1" dirty="0" smtClean="0">
                <a:solidFill>
                  <a:schemeClr val="bg1"/>
                </a:solidFill>
                <a:latin typeface="Agency FB" panose="020B0503020202020204" pitchFamily="34" charset="0"/>
              </a:rPr>
              <a:t>, </a:t>
            </a:r>
            <a:r>
              <a:rPr lang="en-US" sz="2000" dirty="0" err="1" smtClean="0">
                <a:solidFill>
                  <a:schemeClr val="bg1"/>
                </a:solidFill>
                <a:latin typeface="Agency FB" panose="020B0503020202020204" pitchFamily="34" charset="0"/>
              </a:rPr>
              <a:t>tahun</a:t>
            </a:r>
            <a:r>
              <a:rPr lang="en-US" sz="2000" b="1" dirty="0" smtClean="0">
                <a:solidFill>
                  <a:schemeClr val="bg1"/>
                </a:solidFill>
                <a:latin typeface="Agency FB" panose="020B0503020202020204" pitchFamily="34" charset="0"/>
              </a:rPr>
              <a:t> 2019</a:t>
            </a:r>
          </a:p>
          <a:p>
            <a:pPr algn="ctr"/>
            <a:r>
              <a:rPr lang="en-US" sz="2000" b="1" dirty="0" smtClean="0">
                <a:solidFill>
                  <a:schemeClr val="bg1"/>
                </a:solidFill>
                <a:latin typeface="Agency FB" panose="020B0503020202020204" pitchFamily="34" charset="0"/>
              </a:rPr>
              <a:t>“</a:t>
            </a:r>
            <a:r>
              <a:rPr lang="id-ID" sz="2000" dirty="0" smtClean="0">
                <a:solidFill>
                  <a:schemeClr val="bg1"/>
                </a:solidFill>
                <a:latin typeface="Agency FB" panose="020B0503020202020204" pitchFamily="34" charset="0"/>
              </a:rPr>
              <a:t>Rancang Bangun Atap Jemuran Otomatis Untuk Smart Home Berbasis Iot</a:t>
            </a:r>
            <a:r>
              <a:rPr lang="en-US" sz="2000" b="1" dirty="0" smtClean="0">
                <a:solidFill>
                  <a:schemeClr val="bg1"/>
                </a:solidFill>
                <a:latin typeface="Agency FB" panose="020B0503020202020204" pitchFamily="34" charset="0"/>
              </a:rPr>
              <a:t>” </a:t>
            </a:r>
            <a:endParaRPr lang="en-US" sz="2000" b="1" dirty="0">
              <a:solidFill>
                <a:schemeClr val="bg1"/>
              </a:solidFill>
              <a:latin typeface="Agency FB" panose="020B0503020202020204" pitchFamily="34" charset="0"/>
            </a:endParaRPr>
          </a:p>
        </p:txBody>
      </p:sp>
      <p:cxnSp>
        <p:nvCxnSpPr>
          <p:cNvPr id="31" name="Connector: Elbow 30">
            <a:extLst>
              <a:ext uri="{FF2B5EF4-FFF2-40B4-BE49-F238E27FC236}">
                <a16:creationId xmlns="" xmlns:a16="http://schemas.microsoft.com/office/drawing/2014/main" id="{2525F51A-DEC9-4BF3-93BE-D88821168635}"/>
              </a:ext>
            </a:extLst>
          </p:cNvPr>
          <p:cNvCxnSpPr>
            <a:cxnSpLocks/>
          </p:cNvCxnSpPr>
          <p:nvPr/>
        </p:nvCxnSpPr>
        <p:spPr>
          <a:xfrm rot="10800000" flipH="1" flipV="1">
            <a:off x="7662063" y="4599710"/>
            <a:ext cx="1158836" cy="893455"/>
          </a:xfrm>
          <a:prstGeom prst="bentConnector3">
            <a:avLst/>
          </a:prstGeom>
          <a:ln w="28575">
            <a:solidFill>
              <a:srgbClr val="0A1D37"/>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 xmlns:a16="http://schemas.microsoft.com/office/drawing/2014/main" id="{FF38C123-EA8E-4CE7-8DF5-7899A2506D29}"/>
              </a:ext>
            </a:extLst>
          </p:cNvPr>
          <p:cNvSpPr txBox="1"/>
          <p:nvPr/>
        </p:nvSpPr>
        <p:spPr>
          <a:xfrm>
            <a:off x="8722253" y="4807807"/>
            <a:ext cx="2837902" cy="1631216"/>
          </a:xfrm>
          <a:prstGeom prst="rect">
            <a:avLst/>
          </a:prstGeom>
          <a:solidFill>
            <a:srgbClr val="BF7636"/>
          </a:solidFill>
        </p:spPr>
        <p:txBody>
          <a:bodyPr wrap="square" rtlCol="0">
            <a:spAutoFit/>
          </a:bodyPr>
          <a:lstStyle/>
          <a:p>
            <a:pPr algn="ctr"/>
            <a:r>
              <a:rPr lang="id-ID" sz="2000" b="1" dirty="0" smtClean="0">
                <a:solidFill>
                  <a:schemeClr val="bg1"/>
                </a:solidFill>
                <a:latin typeface="Agency FB" panose="020B0503020202020204" pitchFamily="34" charset="0"/>
              </a:rPr>
              <a:t>Andri Setiawan</a:t>
            </a:r>
            <a:r>
              <a:rPr lang="en-US" sz="2000" dirty="0" smtClean="0">
                <a:solidFill>
                  <a:schemeClr val="bg1"/>
                </a:solidFill>
                <a:latin typeface="Agency FB" panose="020B0503020202020204" pitchFamily="34" charset="0"/>
              </a:rPr>
              <a:t>, </a:t>
            </a:r>
            <a:r>
              <a:rPr lang="en-US" sz="2000" dirty="0" err="1" smtClean="0">
                <a:solidFill>
                  <a:schemeClr val="bg1"/>
                </a:solidFill>
                <a:latin typeface="Agency FB" panose="020B0503020202020204" pitchFamily="34" charset="0"/>
              </a:rPr>
              <a:t>Tahun</a:t>
            </a:r>
            <a:r>
              <a:rPr lang="en-US" sz="2000" dirty="0" smtClean="0">
                <a:solidFill>
                  <a:schemeClr val="bg1"/>
                </a:solidFill>
                <a:latin typeface="Agency FB" panose="020B0503020202020204" pitchFamily="34" charset="0"/>
              </a:rPr>
              <a:t> </a:t>
            </a:r>
            <a:r>
              <a:rPr lang="en-US" sz="2000" b="1" dirty="0" smtClean="0">
                <a:solidFill>
                  <a:schemeClr val="bg1"/>
                </a:solidFill>
                <a:latin typeface="Agency FB" panose="020B0503020202020204" pitchFamily="34" charset="0"/>
              </a:rPr>
              <a:t>2019</a:t>
            </a:r>
            <a:endParaRPr lang="en-US" sz="2000" b="1" dirty="0" smtClean="0">
              <a:solidFill>
                <a:schemeClr val="bg1"/>
              </a:solidFill>
              <a:latin typeface="Agency FB" panose="020B0503020202020204" pitchFamily="34" charset="0"/>
            </a:endParaRPr>
          </a:p>
          <a:p>
            <a:pPr algn="ctr"/>
            <a:r>
              <a:rPr lang="en-US" sz="2000" dirty="0" smtClean="0">
                <a:solidFill>
                  <a:schemeClr val="bg1"/>
                </a:solidFill>
                <a:latin typeface="Agency FB" panose="020B0503020202020204" pitchFamily="34" charset="0"/>
              </a:rPr>
              <a:t>”</a:t>
            </a:r>
            <a:r>
              <a:rPr lang="id-ID" sz="2000" i="1" dirty="0" smtClean="0">
                <a:solidFill>
                  <a:schemeClr val="bg1"/>
                </a:solidFill>
              </a:rPr>
              <a:t> </a:t>
            </a:r>
            <a:r>
              <a:rPr lang="id-ID" sz="2000" dirty="0" smtClean="0">
                <a:solidFill>
                  <a:schemeClr val="bg1"/>
                </a:solidFill>
                <a:latin typeface="Agency FB" panose="020B0503020202020204" pitchFamily="34" charset="0"/>
              </a:rPr>
              <a:t>Rancang Bangun Prototype Jemuran Pakaian Otomatis Berbasis IoT Telegram dan NodeMCU ESP32 </a:t>
            </a:r>
            <a:r>
              <a:rPr lang="en-US" sz="2000" dirty="0" smtClean="0">
                <a:solidFill>
                  <a:schemeClr val="bg1"/>
                </a:solidFill>
                <a:latin typeface="Agency FB" panose="020B0503020202020204" pitchFamily="34" charset="0"/>
              </a:rPr>
              <a:t>” </a:t>
            </a:r>
            <a:endParaRPr lang="en-US" sz="2000" dirty="0">
              <a:solidFill>
                <a:schemeClr val="bg1"/>
              </a:solidFill>
              <a:latin typeface="Agency FB" panose="020B0503020202020204" pitchFamily="34" charset="0"/>
            </a:endParaRPr>
          </a:p>
        </p:txBody>
      </p:sp>
      <p:sp>
        <p:nvSpPr>
          <p:cNvPr id="33" name="TextBox 32">
            <a:extLst>
              <a:ext uri="{FF2B5EF4-FFF2-40B4-BE49-F238E27FC236}">
                <a16:creationId xmlns="" xmlns:a16="http://schemas.microsoft.com/office/drawing/2014/main" id="{D46E1BB3-2207-43B2-8E9D-9B0838FCE054}"/>
              </a:ext>
            </a:extLst>
          </p:cNvPr>
          <p:cNvSpPr txBox="1"/>
          <p:nvPr/>
        </p:nvSpPr>
        <p:spPr>
          <a:xfrm>
            <a:off x="5365686" y="818923"/>
            <a:ext cx="2449044" cy="584775"/>
          </a:xfrm>
          <a:prstGeom prst="rect">
            <a:avLst/>
          </a:prstGeom>
          <a:noFill/>
        </p:spPr>
        <p:txBody>
          <a:bodyPr wrap="square" rtlCol="0">
            <a:spAutoFit/>
          </a:bodyPr>
          <a:lstStyle/>
          <a:p>
            <a:pPr algn="ctr"/>
            <a:r>
              <a:rPr lang="en-US" sz="3200" dirty="0">
                <a:solidFill>
                  <a:srgbClr val="0A1D37"/>
                </a:solidFill>
                <a:latin typeface="Stencil" panose="040409050D0802020404" pitchFamily="82" charset="0"/>
              </a:rPr>
              <a:t>BAB 1</a:t>
            </a:r>
          </a:p>
        </p:txBody>
      </p:sp>
      <p:sp>
        <p:nvSpPr>
          <p:cNvPr id="34" name="TextBox 33">
            <a:extLst>
              <a:ext uri="{FF2B5EF4-FFF2-40B4-BE49-F238E27FC236}">
                <a16:creationId xmlns="" xmlns:a16="http://schemas.microsoft.com/office/drawing/2014/main" id="{E25068EF-672F-49D2-ADCD-A96DDD3289DF}"/>
              </a:ext>
            </a:extLst>
          </p:cNvPr>
          <p:cNvSpPr txBox="1"/>
          <p:nvPr/>
        </p:nvSpPr>
        <p:spPr>
          <a:xfrm>
            <a:off x="4686206" y="1050031"/>
            <a:ext cx="3808003" cy="923330"/>
          </a:xfrm>
          <a:prstGeom prst="rect">
            <a:avLst/>
          </a:prstGeom>
          <a:noFill/>
        </p:spPr>
        <p:txBody>
          <a:bodyPr wrap="square" rtlCol="0">
            <a:spAutoFit/>
          </a:bodyPr>
          <a:lstStyle/>
          <a:p>
            <a:pPr algn="ctr"/>
            <a:r>
              <a:rPr lang="en-US" sz="5400" dirty="0" err="1" smtClean="0">
                <a:solidFill>
                  <a:srgbClr val="0A1D37"/>
                </a:solidFill>
                <a:latin typeface="Balimoon" panose="00000500000000000000" pitchFamily="50" charset="0"/>
              </a:rPr>
              <a:t>Penelitian</a:t>
            </a:r>
            <a:r>
              <a:rPr lang="en-US" sz="5400" dirty="0" smtClean="0">
                <a:solidFill>
                  <a:srgbClr val="0A1D37"/>
                </a:solidFill>
                <a:latin typeface="Balimoon" panose="00000500000000000000" pitchFamily="50" charset="0"/>
              </a:rPr>
              <a:t> </a:t>
            </a:r>
            <a:r>
              <a:rPr lang="en-US" sz="5400" dirty="0" err="1" smtClean="0">
                <a:solidFill>
                  <a:srgbClr val="0A1D37"/>
                </a:solidFill>
                <a:latin typeface="Balimoon" panose="00000500000000000000" pitchFamily="50" charset="0"/>
              </a:rPr>
              <a:t>Terkait</a:t>
            </a:r>
            <a:endParaRPr lang="en-US" sz="5400" dirty="0">
              <a:solidFill>
                <a:srgbClr val="0A1D37"/>
              </a:solidFill>
              <a:latin typeface="Balimoon" panose="00000500000000000000" pitchFamily="50" charset="0"/>
            </a:endParaRPr>
          </a:p>
        </p:txBody>
      </p:sp>
      <p:sp>
        <p:nvSpPr>
          <p:cNvPr id="35" name="Rectangle 34">
            <a:extLst>
              <a:ext uri="{FF2B5EF4-FFF2-40B4-BE49-F238E27FC236}">
                <a16:creationId xmlns="" xmlns:a16="http://schemas.microsoft.com/office/drawing/2014/main" id="{E01A9A88-5067-4575-BF10-0852F2E8A94A}"/>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Connector 35">
            <a:extLst>
              <a:ext uri="{FF2B5EF4-FFF2-40B4-BE49-F238E27FC236}">
                <a16:creationId xmlns="" xmlns:a16="http://schemas.microsoft.com/office/drawing/2014/main" id="{9E5EF91C-4C3E-487C-A3D8-1CEE5432638D}"/>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pic>
        <p:nvPicPr>
          <p:cNvPr id="37" name="Picture 36" descr="unasman-logo.jpg"/>
          <p:cNvPicPr>
            <a:picLocks noChangeAspect="1"/>
          </p:cNvPicPr>
          <p:nvPr/>
        </p:nvPicPr>
        <p:blipFill>
          <a:blip r:embed="rId10"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3" name="TextBox 42">
            <a:hlinkClick r:id="rId11" action="ppaction://hlinksldjump"/>
            <a:extLst>
              <a:ext uri="{FF2B5EF4-FFF2-40B4-BE49-F238E27FC236}">
                <a16:creationId xmlns="" xmlns:a16="http://schemas.microsoft.com/office/drawing/2014/main" id="{EEC99F38-06C2-478A-A9A3-3C80726CCD9E}"/>
              </a:ext>
            </a:extLst>
          </p:cNvPr>
          <p:cNvSpPr txBox="1"/>
          <p:nvPr/>
        </p:nvSpPr>
        <p:spPr>
          <a:xfrm>
            <a:off x="9897980" y="210636"/>
            <a:ext cx="2213810" cy="369332"/>
          </a:xfrm>
          <a:prstGeom prst="rect">
            <a:avLst/>
          </a:prstGeom>
          <a:noFill/>
        </p:spPr>
        <p:txBody>
          <a:bodyPr wrap="square" rtlCol="0">
            <a:spAutoFit/>
          </a:bodyPr>
          <a:lstStyle/>
          <a:p>
            <a:pPr algn="ctr"/>
            <a:r>
              <a:rPr lang="en-US" dirty="0" err="1" smtClean="0">
                <a:latin typeface="Berlin Sans FB" panose="020E0602020502020306" pitchFamily="34" charset="0"/>
              </a:rPr>
              <a:t>Penelitian</a:t>
            </a:r>
            <a:r>
              <a:rPr lang="en-US" dirty="0" smtClean="0">
                <a:latin typeface="Berlin Sans FB" panose="020E0602020502020306" pitchFamily="34" charset="0"/>
              </a:rPr>
              <a:t> </a:t>
            </a:r>
            <a:r>
              <a:rPr lang="en-US" dirty="0" err="1" smtClean="0">
                <a:latin typeface="Berlin Sans FB" panose="020E0602020502020306" pitchFamily="34" charset="0"/>
              </a:rPr>
              <a:t>Terkait</a:t>
            </a:r>
            <a:endParaRPr lang="en-US" dirty="0">
              <a:latin typeface="Berlin Sans FB" panose="020E0602020502020306" pitchFamily="34" charset="0"/>
            </a:endParaRPr>
          </a:p>
        </p:txBody>
      </p:sp>
      <p:sp>
        <p:nvSpPr>
          <p:cNvPr id="44" name="TextBox 43">
            <a:hlinkClick r:id="rId11" action="ppaction://hlinksldjump"/>
            <a:extLst>
              <a:ext uri="{FF2B5EF4-FFF2-40B4-BE49-F238E27FC236}">
                <a16:creationId xmlns="" xmlns:a16="http://schemas.microsoft.com/office/drawing/2014/main" id="{B9520858-5824-40E9-B192-5EDA383DA933}"/>
              </a:ext>
            </a:extLst>
          </p:cNvPr>
          <p:cNvSpPr txBox="1"/>
          <p:nvPr/>
        </p:nvSpPr>
        <p:spPr>
          <a:xfrm>
            <a:off x="8057450"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Batasan</a:t>
            </a:r>
            <a:r>
              <a:rPr lang="en-US" dirty="0" smtClean="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45" name="TextBox 44">
            <a:hlinkClick r:id="rId12" action="ppaction://hlinksldjump"/>
            <a:extLst>
              <a:ext uri="{FF2B5EF4-FFF2-40B4-BE49-F238E27FC236}">
                <a16:creationId xmlns="" xmlns:a16="http://schemas.microsoft.com/office/drawing/2014/main" id="{73E14B17-F152-4887-B6EB-3CEF6527C53E}"/>
              </a:ext>
            </a:extLst>
          </p:cNvPr>
          <p:cNvSpPr txBox="1"/>
          <p:nvPr/>
        </p:nvSpPr>
        <p:spPr>
          <a:xfrm>
            <a:off x="6118512" y="210636"/>
            <a:ext cx="2213810" cy="369332"/>
          </a:xfrm>
          <a:prstGeom prst="rect">
            <a:avLst/>
          </a:prstGeom>
          <a:noFill/>
        </p:spPr>
        <p:txBody>
          <a:bodyPr wrap="square" rtlCol="0">
            <a:spAutoFit/>
          </a:bodyPr>
          <a:lstStyle/>
          <a:p>
            <a:pPr algn="ctr"/>
            <a:r>
              <a:rPr lang="en-US" dirty="0" err="1" smtClean="0">
                <a:solidFill>
                  <a:srgbClr val="BE7434"/>
                </a:solidFill>
                <a:latin typeface="Berlin Sans FB" panose="020E0602020502020306" pitchFamily="34" charset="0"/>
              </a:rPr>
              <a:t>Rumusan</a:t>
            </a:r>
            <a:r>
              <a:rPr lang="en-US" dirty="0" smtClean="0">
                <a:solidFill>
                  <a:srgbClr val="BE7434"/>
                </a:solidFill>
                <a:latin typeface="Berlin Sans FB" panose="020E0602020502020306" pitchFamily="34" charset="0"/>
              </a:rPr>
              <a:t> </a:t>
            </a:r>
            <a:r>
              <a:rPr lang="en-US" dirty="0" err="1" smtClean="0">
                <a:solidFill>
                  <a:srgbClr val="BE7434"/>
                </a:solidFill>
                <a:latin typeface="Berlin Sans FB" panose="020E0602020502020306" pitchFamily="34" charset="0"/>
              </a:rPr>
              <a:t>Masalah</a:t>
            </a:r>
            <a:endParaRPr lang="en-US" dirty="0">
              <a:solidFill>
                <a:srgbClr val="BE7434"/>
              </a:solidFill>
              <a:latin typeface="Berlin Sans FB" panose="020E0602020502020306" pitchFamily="34" charset="0"/>
            </a:endParaRPr>
          </a:p>
        </p:txBody>
      </p:sp>
      <p:sp>
        <p:nvSpPr>
          <p:cNvPr id="46" name="TextBox 45">
            <a:hlinkClick r:id="rId2" action="ppaction://hlinksldjump"/>
            <a:extLst>
              <a:ext uri="{FF2B5EF4-FFF2-40B4-BE49-F238E27FC236}">
                <a16:creationId xmlns="" xmlns:a16="http://schemas.microsoft.com/office/drawing/2014/main" id="{661D573A-29D1-45FF-B53E-5A57486D3ADB}"/>
              </a:ext>
            </a:extLst>
          </p:cNvPr>
          <p:cNvSpPr txBox="1"/>
          <p:nvPr/>
        </p:nvSpPr>
        <p:spPr>
          <a:xfrm>
            <a:off x="4177278" y="196122"/>
            <a:ext cx="2213810" cy="369332"/>
          </a:xfrm>
          <a:prstGeom prst="rect">
            <a:avLst/>
          </a:prstGeom>
          <a:noFill/>
        </p:spPr>
        <p:txBody>
          <a:bodyPr wrap="square" rtlCol="0">
            <a:spAutoFit/>
          </a:bodyPr>
          <a:lstStyle/>
          <a:p>
            <a:pPr algn="ctr"/>
            <a:r>
              <a:rPr lang="en-US" dirty="0" err="1">
                <a:solidFill>
                  <a:srgbClr val="BE7434"/>
                </a:solidFill>
                <a:latin typeface="Berlin Sans FB" panose="020E0602020502020306" pitchFamily="34" charset="0"/>
              </a:rPr>
              <a:t>Latar</a:t>
            </a:r>
            <a:r>
              <a:rPr lang="en-US" dirty="0">
                <a:solidFill>
                  <a:srgbClr val="BE7434"/>
                </a:solidFill>
                <a:latin typeface="Berlin Sans FB" panose="020E0602020502020306" pitchFamily="34" charset="0"/>
              </a:rPr>
              <a:t> </a:t>
            </a:r>
            <a:r>
              <a:rPr lang="en-US" dirty="0" err="1">
                <a:solidFill>
                  <a:srgbClr val="BE7434"/>
                </a:solidFill>
                <a:latin typeface="Berlin Sans FB" panose="020E0602020502020306" pitchFamily="34" charset="0"/>
              </a:rPr>
              <a:t>Belakang</a:t>
            </a:r>
            <a:endParaRPr lang="en-US" dirty="0">
              <a:solidFill>
                <a:srgbClr val="BE7434"/>
              </a:solidFill>
              <a:latin typeface="Berlin Sans FB" panose="020E0602020502020306" pitchFamily="34" charset="0"/>
            </a:endParaRPr>
          </a:p>
        </p:txBody>
      </p:sp>
      <p:cxnSp>
        <p:nvCxnSpPr>
          <p:cNvPr id="47" name="Straight Connector 46">
            <a:extLst>
              <a:ext uri="{FF2B5EF4-FFF2-40B4-BE49-F238E27FC236}">
                <a16:creationId xmlns="" xmlns:a16="http://schemas.microsoft.com/office/drawing/2014/main" id="{2BA9530B-BA5F-48B4-A97D-6213DA8E1C72}"/>
              </a:ext>
            </a:extLst>
          </p:cNvPr>
          <p:cNvCxnSpPr/>
          <p:nvPr/>
        </p:nvCxnSpPr>
        <p:spPr>
          <a:xfrm>
            <a:off x="10410847" y="632035"/>
            <a:ext cx="1235242" cy="0"/>
          </a:xfrm>
          <a:prstGeom prst="line">
            <a:avLst/>
          </a:prstGeom>
          <a:ln w="38100">
            <a:solidFill>
              <a:srgbClr val="D69C6C"/>
            </a:solidFill>
          </a:ln>
        </p:spPr>
        <p:style>
          <a:lnRef idx="1">
            <a:schemeClr val="accent1"/>
          </a:lnRef>
          <a:fillRef idx="0">
            <a:schemeClr val="accent1"/>
          </a:fillRef>
          <a:effectRef idx="0">
            <a:schemeClr val="accent1"/>
          </a:effectRef>
          <a:fontRef idx="minor">
            <a:schemeClr val="tx1"/>
          </a:fontRef>
        </p:style>
      </p:cxnSp>
      <p:cxnSp>
        <p:nvCxnSpPr>
          <p:cNvPr id="49" name="Connector: Elbow 28">
            <a:extLst>
              <a:ext uri="{FF2B5EF4-FFF2-40B4-BE49-F238E27FC236}">
                <a16:creationId xmlns="" xmlns:a16="http://schemas.microsoft.com/office/drawing/2014/main" id="{25BCD9FB-46B1-4BCC-9EC4-89D9CCA8BF08}"/>
              </a:ext>
            </a:extLst>
          </p:cNvPr>
          <p:cNvCxnSpPr>
            <a:cxnSpLocks/>
          </p:cNvCxnSpPr>
          <p:nvPr/>
        </p:nvCxnSpPr>
        <p:spPr>
          <a:xfrm rot="10800000" flipV="1">
            <a:off x="4934857" y="4916918"/>
            <a:ext cx="1125596" cy="671081"/>
          </a:xfrm>
          <a:prstGeom prst="bentConnector3">
            <a:avLst>
              <a:gd name="adj1" fmla="val 50000"/>
            </a:avLst>
          </a:prstGeom>
          <a:ln w="28575">
            <a:solidFill>
              <a:srgbClr val="0A1D37"/>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 xmlns:a16="http://schemas.microsoft.com/office/drawing/2014/main" id="{DC440F5B-50C2-4C42-8E52-711688FF6BA2}"/>
              </a:ext>
            </a:extLst>
          </p:cNvPr>
          <p:cNvSpPr txBox="1"/>
          <p:nvPr/>
        </p:nvSpPr>
        <p:spPr>
          <a:xfrm>
            <a:off x="1787857" y="5243719"/>
            <a:ext cx="3210690" cy="1323439"/>
          </a:xfrm>
          <a:prstGeom prst="rect">
            <a:avLst/>
          </a:prstGeom>
          <a:solidFill>
            <a:srgbClr val="BF7636"/>
          </a:solidFill>
        </p:spPr>
        <p:txBody>
          <a:bodyPr wrap="square" rtlCol="0">
            <a:spAutoFit/>
          </a:bodyPr>
          <a:lstStyle/>
          <a:p>
            <a:pPr algn="ctr"/>
            <a:r>
              <a:rPr lang="id-ID" sz="2000" b="1" dirty="0" smtClean="0">
                <a:solidFill>
                  <a:schemeClr val="bg1"/>
                </a:solidFill>
                <a:latin typeface="Agency FB" panose="020B0503020202020204" pitchFamily="34" charset="0"/>
              </a:rPr>
              <a:t>Husna</a:t>
            </a:r>
            <a:r>
              <a:rPr lang="en-US" sz="2000" b="1" dirty="0" smtClean="0">
                <a:solidFill>
                  <a:schemeClr val="bg1"/>
                </a:solidFill>
                <a:latin typeface="Agency FB" panose="020B0503020202020204" pitchFamily="34" charset="0"/>
              </a:rPr>
              <a:t>, </a:t>
            </a:r>
            <a:r>
              <a:rPr lang="en-US" sz="2000" dirty="0" err="1" smtClean="0">
                <a:solidFill>
                  <a:schemeClr val="bg1"/>
                </a:solidFill>
                <a:latin typeface="Agency FB" panose="020B0503020202020204" pitchFamily="34" charset="0"/>
              </a:rPr>
              <a:t>tahun</a:t>
            </a:r>
            <a:r>
              <a:rPr lang="en-US" sz="2000" b="1" dirty="0" smtClean="0">
                <a:solidFill>
                  <a:schemeClr val="bg1"/>
                </a:solidFill>
                <a:latin typeface="Agency FB" panose="020B0503020202020204" pitchFamily="34" charset="0"/>
              </a:rPr>
              <a:t> 2020</a:t>
            </a:r>
          </a:p>
          <a:p>
            <a:pPr algn="ctr"/>
            <a:r>
              <a:rPr lang="en-US" sz="2000" dirty="0" smtClean="0">
                <a:solidFill>
                  <a:schemeClr val="bg1"/>
                </a:solidFill>
                <a:latin typeface="Agency FB" panose="020B0503020202020204" pitchFamily="34" charset="0"/>
              </a:rPr>
              <a:t>”</a:t>
            </a:r>
            <a:r>
              <a:rPr lang="id-ID" sz="2000" dirty="0" smtClean="0">
                <a:solidFill>
                  <a:schemeClr val="bg1"/>
                </a:solidFill>
                <a:latin typeface="Agency FB" panose="020B0503020202020204" pitchFamily="34" charset="0"/>
              </a:rPr>
              <a:t> Rancang Bangun Prototype Jemuran Berbasis Iot (Internet Of Things)</a:t>
            </a:r>
            <a:r>
              <a:rPr lang="en-US" sz="2000" dirty="0" smtClean="0">
                <a:solidFill>
                  <a:schemeClr val="bg1"/>
                </a:solidFill>
                <a:latin typeface="Agency FB" panose="020B0503020202020204" pitchFamily="34" charset="0"/>
              </a:rPr>
              <a:t>” </a:t>
            </a:r>
          </a:p>
        </p:txBody>
      </p:sp>
    </p:spTree>
    <p:extLst>
      <p:ext uri="{BB962C8B-B14F-4D97-AF65-F5344CB8AC3E}">
        <p14:creationId xmlns:p14="http://schemas.microsoft.com/office/powerpoint/2010/main" xmlns="" val="380367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par>
                                <p:cTn id="15" presetID="53" presetClass="entr" presetSubtype="16"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500" fill="hold"/>
                                        <p:tgtEl>
                                          <p:spTgt spid="27"/>
                                        </p:tgtEl>
                                        <p:attrNameLst>
                                          <p:attrName>ppt_w</p:attrName>
                                        </p:attrNameLst>
                                      </p:cBhvr>
                                      <p:tavLst>
                                        <p:tav tm="0">
                                          <p:val>
                                            <p:fltVal val="0"/>
                                          </p:val>
                                        </p:tav>
                                        <p:tav tm="100000">
                                          <p:val>
                                            <p:strVal val="#ppt_w"/>
                                          </p:val>
                                        </p:tav>
                                      </p:tavLst>
                                    </p:anim>
                                    <p:anim calcmode="lin" valueType="num">
                                      <p:cBhvr>
                                        <p:cTn id="18" dur="500" fill="hold"/>
                                        <p:tgtEl>
                                          <p:spTgt spid="27"/>
                                        </p:tgtEl>
                                        <p:attrNameLst>
                                          <p:attrName>ppt_h</p:attrName>
                                        </p:attrNameLst>
                                      </p:cBhvr>
                                      <p:tavLst>
                                        <p:tav tm="0">
                                          <p:val>
                                            <p:fltVal val="0"/>
                                          </p:val>
                                        </p:tav>
                                        <p:tav tm="100000">
                                          <p:val>
                                            <p:strVal val="#ppt_h"/>
                                          </p:val>
                                        </p:tav>
                                      </p:tavLst>
                                    </p:anim>
                                    <p:animEffect transition="in" filter="fade">
                                      <p:cBhvr>
                                        <p:cTn id="19" dur="5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500" fill="hold"/>
                                        <p:tgtEl>
                                          <p:spTgt spid="32"/>
                                        </p:tgtEl>
                                        <p:attrNameLst>
                                          <p:attrName>ppt_w</p:attrName>
                                        </p:attrNameLst>
                                      </p:cBhvr>
                                      <p:tavLst>
                                        <p:tav tm="0">
                                          <p:val>
                                            <p:fltVal val="0"/>
                                          </p:val>
                                        </p:tav>
                                        <p:tav tm="100000">
                                          <p:val>
                                            <p:strVal val="#ppt_w"/>
                                          </p:val>
                                        </p:tav>
                                      </p:tavLst>
                                    </p:anim>
                                    <p:anim calcmode="lin" valueType="num">
                                      <p:cBhvr>
                                        <p:cTn id="28" dur="500" fill="hold"/>
                                        <p:tgtEl>
                                          <p:spTgt spid="32"/>
                                        </p:tgtEl>
                                        <p:attrNameLst>
                                          <p:attrName>ppt_h</p:attrName>
                                        </p:attrNameLst>
                                      </p:cBhvr>
                                      <p:tavLst>
                                        <p:tav tm="0">
                                          <p:val>
                                            <p:fltVal val="0"/>
                                          </p:val>
                                        </p:tav>
                                        <p:tav tm="100000">
                                          <p:val>
                                            <p:strVal val="#ppt_h"/>
                                          </p:val>
                                        </p:tav>
                                      </p:tavLst>
                                    </p:anim>
                                    <p:animEffect transition="in" filter="fade">
                                      <p:cBhvr>
                                        <p:cTn id="29" dur="500"/>
                                        <p:tgtEl>
                                          <p:spTgt spid="32"/>
                                        </p:tgtEl>
                                      </p:cBhvr>
                                    </p:animEffect>
                                  </p:childTnLst>
                                </p:cTn>
                              </p:par>
                              <p:par>
                                <p:cTn id="30" presetID="53" presetClass="entr" presetSubtype="16" fill="hold" nodeType="with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p:cTn id="32" dur="500" fill="hold"/>
                                        <p:tgtEl>
                                          <p:spTgt spid="31"/>
                                        </p:tgtEl>
                                        <p:attrNameLst>
                                          <p:attrName>ppt_w</p:attrName>
                                        </p:attrNameLst>
                                      </p:cBhvr>
                                      <p:tavLst>
                                        <p:tav tm="0">
                                          <p:val>
                                            <p:fltVal val="0"/>
                                          </p:val>
                                        </p:tav>
                                        <p:tav tm="100000">
                                          <p:val>
                                            <p:strVal val="#ppt_w"/>
                                          </p:val>
                                        </p:tav>
                                      </p:tavLst>
                                    </p:anim>
                                    <p:anim calcmode="lin" valueType="num">
                                      <p:cBhvr>
                                        <p:cTn id="33" dur="500" fill="hold"/>
                                        <p:tgtEl>
                                          <p:spTgt spid="31"/>
                                        </p:tgtEl>
                                        <p:attrNameLst>
                                          <p:attrName>ppt_h</p:attrName>
                                        </p:attrNameLst>
                                      </p:cBhvr>
                                      <p:tavLst>
                                        <p:tav tm="0">
                                          <p:val>
                                            <p:fltVal val="0"/>
                                          </p:val>
                                        </p:tav>
                                        <p:tav tm="100000">
                                          <p:val>
                                            <p:strVal val="#ppt_h"/>
                                          </p:val>
                                        </p:tav>
                                      </p:tavLst>
                                    </p:anim>
                                    <p:animEffect transition="in" filter="fade">
                                      <p:cBhvr>
                                        <p:cTn id="34" dur="500"/>
                                        <p:tgtEl>
                                          <p:spTgt spid="31"/>
                                        </p:tgtEl>
                                      </p:cBhvr>
                                    </p:animEffect>
                                  </p:childTnLst>
                                </p:cTn>
                              </p:par>
                              <p:par>
                                <p:cTn id="35" presetID="53" presetClass="entr" presetSubtype="16"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p:cTn id="37" dur="500" fill="hold"/>
                                        <p:tgtEl>
                                          <p:spTgt spid="29"/>
                                        </p:tgtEl>
                                        <p:attrNameLst>
                                          <p:attrName>ppt_w</p:attrName>
                                        </p:attrNameLst>
                                      </p:cBhvr>
                                      <p:tavLst>
                                        <p:tav tm="0">
                                          <p:val>
                                            <p:fltVal val="0"/>
                                          </p:val>
                                        </p:tav>
                                        <p:tav tm="100000">
                                          <p:val>
                                            <p:strVal val="#ppt_w"/>
                                          </p:val>
                                        </p:tav>
                                      </p:tavLst>
                                    </p:anim>
                                    <p:anim calcmode="lin" valueType="num">
                                      <p:cBhvr>
                                        <p:cTn id="38" dur="500" fill="hold"/>
                                        <p:tgtEl>
                                          <p:spTgt spid="29"/>
                                        </p:tgtEl>
                                        <p:attrNameLst>
                                          <p:attrName>ppt_h</p:attrName>
                                        </p:attrNameLst>
                                      </p:cBhvr>
                                      <p:tavLst>
                                        <p:tav tm="0">
                                          <p:val>
                                            <p:fltVal val="0"/>
                                          </p:val>
                                        </p:tav>
                                        <p:tav tm="100000">
                                          <p:val>
                                            <p:strVal val="#ppt_h"/>
                                          </p:val>
                                        </p:tav>
                                      </p:tavLst>
                                    </p:anim>
                                    <p:animEffect transition="in" filter="fade">
                                      <p:cBhvr>
                                        <p:cTn id="39" dur="500"/>
                                        <p:tgtEl>
                                          <p:spTgt spid="29"/>
                                        </p:tgtEl>
                                      </p:cBhvr>
                                    </p:animEffect>
                                  </p:childTnLst>
                                </p:cTn>
                              </p:par>
                              <p:par>
                                <p:cTn id="40" presetID="53" presetClass="entr" presetSubtype="16"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p:cTn id="42" dur="500" fill="hold"/>
                                        <p:tgtEl>
                                          <p:spTgt spid="24"/>
                                        </p:tgtEl>
                                        <p:attrNameLst>
                                          <p:attrName>ppt_w</p:attrName>
                                        </p:attrNameLst>
                                      </p:cBhvr>
                                      <p:tavLst>
                                        <p:tav tm="0">
                                          <p:val>
                                            <p:fltVal val="0"/>
                                          </p:val>
                                        </p:tav>
                                        <p:tav tm="100000">
                                          <p:val>
                                            <p:strVal val="#ppt_w"/>
                                          </p:val>
                                        </p:tav>
                                      </p:tavLst>
                                    </p:anim>
                                    <p:anim calcmode="lin" valueType="num">
                                      <p:cBhvr>
                                        <p:cTn id="43" dur="500" fill="hold"/>
                                        <p:tgtEl>
                                          <p:spTgt spid="24"/>
                                        </p:tgtEl>
                                        <p:attrNameLst>
                                          <p:attrName>ppt_h</p:attrName>
                                        </p:attrNameLst>
                                      </p:cBhvr>
                                      <p:tavLst>
                                        <p:tav tm="0">
                                          <p:val>
                                            <p:fltVal val="0"/>
                                          </p:val>
                                        </p:tav>
                                        <p:tav tm="100000">
                                          <p:val>
                                            <p:strVal val="#ppt_h"/>
                                          </p:val>
                                        </p:tav>
                                      </p:tavLst>
                                    </p:anim>
                                    <p:animEffect transition="in" filter="fade">
                                      <p:cBhvr>
                                        <p:cTn id="44" dur="500"/>
                                        <p:tgtEl>
                                          <p:spTgt spid="2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p:cTn id="47" dur="500" fill="hold"/>
                                        <p:tgtEl>
                                          <p:spTgt spid="30"/>
                                        </p:tgtEl>
                                        <p:attrNameLst>
                                          <p:attrName>ppt_w</p:attrName>
                                        </p:attrNameLst>
                                      </p:cBhvr>
                                      <p:tavLst>
                                        <p:tav tm="0">
                                          <p:val>
                                            <p:fltVal val="0"/>
                                          </p:val>
                                        </p:tav>
                                        <p:tav tm="100000">
                                          <p:val>
                                            <p:strVal val="#ppt_w"/>
                                          </p:val>
                                        </p:tav>
                                      </p:tavLst>
                                    </p:anim>
                                    <p:anim calcmode="lin" valueType="num">
                                      <p:cBhvr>
                                        <p:cTn id="48" dur="500" fill="hold"/>
                                        <p:tgtEl>
                                          <p:spTgt spid="30"/>
                                        </p:tgtEl>
                                        <p:attrNameLst>
                                          <p:attrName>ppt_h</p:attrName>
                                        </p:attrNameLst>
                                      </p:cBhvr>
                                      <p:tavLst>
                                        <p:tav tm="0">
                                          <p:val>
                                            <p:fltVal val="0"/>
                                          </p:val>
                                        </p:tav>
                                        <p:tav tm="100000">
                                          <p:val>
                                            <p:strVal val="#ppt_h"/>
                                          </p:val>
                                        </p:tav>
                                      </p:tavLst>
                                    </p:anim>
                                    <p:animEffect transition="in" filter="fade">
                                      <p:cBhvr>
                                        <p:cTn id="49" dur="500"/>
                                        <p:tgtEl>
                                          <p:spTgt spid="30"/>
                                        </p:tgtEl>
                                      </p:cBhvr>
                                    </p:animEffect>
                                  </p:childTnLst>
                                </p:cTn>
                              </p:par>
                              <p:par>
                                <p:cTn id="50" presetID="53" presetClass="entr" presetSubtype="16" fill="hold" nodeType="withEffect">
                                  <p:stCondLst>
                                    <p:cond delay="0"/>
                                  </p:stCondLst>
                                  <p:childTnLst>
                                    <p:set>
                                      <p:cBhvr>
                                        <p:cTn id="51" dur="1" fill="hold">
                                          <p:stCondLst>
                                            <p:cond delay="0"/>
                                          </p:stCondLst>
                                        </p:cTn>
                                        <p:tgtEl>
                                          <p:spTgt spid="49"/>
                                        </p:tgtEl>
                                        <p:attrNameLst>
                                          <p:attrName>style.visibility</p:attrName>
                                        </p:attrNameLst>
                                      </p:cBhvr>
                                      <p:to>
                                        <p:strVal val="visible"/>
                                      </p:to>
                                    </p:set>
                                    <p:anim calcmode="lin" valueType="num">
                                      <p:cBhvr>
                                        <p:cTn id="52" dur="500" fill="hold"/>
                                        <p:tgtEl>
                                          <p:spTgt spid="49"/>
                                        </p:tgtEl>
                                        <p:attrNameLst>
                                          <p:attrName>ppt_w</p:attrName>
                                        </p:attrNameLst>
                                      </p:cBhvr>
                                      <p:tavLst>
                                        <p:tav tm="0">
                                          <p:val>
                                            <p:fltVal val="0"/>
                                          </p:val>
                                        </p:tav>
                                        <p:tav tm="100000">
                                          <p:val>
                                            <p:strVal val="#ppt_w"/>
                                          </p:val>
                                        </p:tav>
                                      </p:tavLst>
                                    </p:anim>
                                    <p:anim calcmode="lin" valueType="num">
                                      <p:cBhvr>
                                        <p:cTn id="53" dur="500" fill="hold"/>
                                        <p:tgtEl>
                                          <p:spTgt spid="49"/>
                                        </p:tgtEl>
                                        <p:attrNameLst>
                                          <p:attrName>ppt_h</p:attrName>
                                        </p:attrNameLst>
                                      </p:cBhvr>
                                      <p:tavLst>
                                        <p:tav tm="0">
                                          <p:val>
                                            <p:fltVal val="0"/>
                                          </p:val>
                                        </p:tav>
                                        <p:tav tm="100000">
                                          <p:val>
                                            <p:strVal val="#ppt_h"/>
                                          </p:val>
                                        </p:tav>
                                      </p:tavLst>
                                    </p:anim>
                                    <p:animEffect transition="in" filter="fade">
                                      <p:cBhvr>
                                        <p:cTn id="54" dur="500"/>
                                        <p:tgtEl>
                                          <p:spTgt spid="4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51"/>
                                        </p:tgtEl>
                                        <p:attrNameLst>
                                          <p:attrName>style.visibility</p:attrName>
                                        </p:attrNameLst>
                                      </p:cBhvr>
                                      <p:to>
                                        <p:strVal val="visible"/>
                                      </p:to>
                                    </p:set>
                                    <p:anim calcmode="lin" valueType="num">
                                      <p:cBhvr>
                                        <p:cTn id="57" dur="500" fill="hold"/>
                                        <p:tgtEl>
                                          <p:spTgt spid="51"/>
                                        </p:tgtEl>
                                        <p:attrNameLst>
                                          <p:attrName>ppt_w</p:attrName>
                                        </p:attrNameLst>
                                      </p:cBhvr>
                                      <p:tavLst>
                                        <p:tav tm="0">
                                          <p:val>
                                            <p:fltVal val="0"/>
                                          </p:val>
                                        </p:tav>
                                        <p:tav tm="100000">
                                          <p:val>
                                            <p:strVal val="#ppt_w"/>
                                          </p:val>
                                        </p:tav>
                                      </p:tavLst>
                                    </p:anim>
                                    <p:anim calcmode="lin" valueType="num">
                                      <p:cBhvr>
                                        <p:cTn id="58" dur="500" fill="hold"/>
                                        <p:tgtEl>
                                          <p:spTgt spid="51"/>
                                        </p:tgtEl>
                                        <p:attrNameLst>
                                          <p:attrName>ppt_h</p:attrName>
                                        </p:attrNameLst>
                                      </p:cBhvr>
                                      <p:tavLst>
                                        <p:tav tm="0">
                                          <p:val>
                                            <p:fltVal val="0"/>
                                          </p:val>
                                        </p:tav>
                                        <p:tav tm="100000">
                                          <p:val>
                                            <p:strVal val="#ppt_h"/>
                                          </p:val>
                                        </p:tav>
                                      </p:tavLst>
                                    </p:anim>
                                    <p:animEffect transition="in" filter="fade">
                                      <p:cBhvr>
                                        <p:cTn id="5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animBg="1"/>
      <p:bldP spid="30" grpId="0"/>
      <p:bldP spid="32" grpId="0" animBg="1"/>
      <p:bldP spid="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 xmlns:a16="http://schemas.microsoft.com/office/drawing/2014/main" id="{C5395D4E-7C34-496D-BA60-EBEEFBB682CF}"/>
              </a:ext>
            </a:extLst>
          </p:cNvPr>
          <p:cNvSpPr/>
          <p:nvPr/>
        </p:nvSpPr>
        <p:spPr>
          <a:xfrm flipH="1">
            <a:off x="0" y="-3950462"/>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827782E3-A35A-4D41-83F6-1056788E57E6}"/>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EA03B712-0612-4BAF-8A36-55EFD79E5ACC}"/>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600A42C9-A2BE-4356-A7A9-BF7BFF05F4C6}"/>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3" action="ppaction://hlinksldjump"/>
            <a:extLst>
              <a:ext uri="{FF2B5EF4-FFF2-40B4-BE49-F238E27FC236}">
                <a16:creationId xmlns="" xmlns:a16="http://schemas.microsoft.com/office/drawing/2014/main" id="{5698A4B5-4314-4713-94A1-94E86AB63F33}"/>
              </a:ext>
            </a:extLst>
          </p:cNvPr>
          <p:cNvSpPr txBox="1"/>
          <p:nvPr/>
        </p:nvSpPr>
        <p:spPr>
          <a:xfrm>
            <a:off x="-2122895"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4" action="ppaction://hlinksldjump"/>
            <a:extLst>
              <a:ext uri="{FF2B5EF4-FFF2-40B4-BE49-F238E27FC236}">
                <a16:creationId xmlns="" xmlns:a16="http://schemas.microsoft.com/office/drawing/2014/main" id="{4029BDA5-7283-4F4D-8710-27A2A5D1262F}"/>
              </a:ext>
            </a:extLst>
          </p:cNvPr>
          <p:cNvSpPr txBox="1"/>
          <p:nvPr/>
        </p:nvSpPr>
        <p:spPr>
          <a:xfrm>
            <a:off x="10123"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5" action="ppaction://hlinksldjump"/>
            <a:extLst>
              <a:ext uri="{FF2B5EF4-FFF2-40B4-BE49-F238E27FC236}">
                <a16:creationId xmlns="" xmlns:a16="http://schemas.microsoft.com/office/drawing/2014/main" id="{C9DBCCBC-AE63-43CF-8B3E-C42E442F445B}"/>
              </a:ext>
            </a:extLst>
          </p:cNvPr>
          <p:cNvPicPr>
            <a:picLocks noChangeAspect="1"/>
          </p:cNvPicPr>
          <p:nvPr/>
        </p:nvPicPr>
        <p:blipFill rotWithShape="1">
          <a:blip r:embed="rId6"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7" action="ppaction://hlinksldjump"/>
            <a:extLst>
              <a:ext uri="{FF2B5EF4-FFF2-40B4-BE49-F238E27FC236}">
                <a16:creationId xmlns="" xmlns:a16="http://schemas.microsoft.com/office/drawing/2014/main" id="{55E0500D-97A3-43BD-98D5-415F6B9D2F80}"/>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C6E5D097-A4A7-406E-9FD0-16E22BE804F0}"/>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EDDD0567-E64C-4FF4-B88F-81F09850CA53}"/>
              </a:ext>
            </a:extLst>
          </p:cNvPr>
          <p:cNvSpPr txBox="1"/>
          <p:nvPr/>
        </p:nvSpPr>
        <p:spPr>
          <a:xfrm>
            <a:off x="460948" y="304247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737752B7-53FA-4F86-A29C-3D9251BB0996}"/>
              </a:ext>
            </a:extLst>
          </p:cNvPr>
          <p:cNvSpPr txBox="1"/>
          <p:nvPr/>
        </p:nvSpPr>
        <p:spPr>
          <a:xfrm>
            <a:off x="-1279361" y="4394026"/>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17" name="Rectangle 16">
            <a:extLst>
              <a:ext uri="{FF2B5EF4-FFF2-40B4-BE49-F238E27FC236}">
                <a16:creationId xmlns="" xmlns:a16="http://schemas.microsoft.com/office/drawing/2014/main" id="{2CE5F131-BDC3-464C-8598-562F0445CF46}"/>
              </a:ext>
            </a:extLst>
          </p:cNvPr>
          <p:cNvSpPr/>
          <p:nvPr/>
        </p:nvSpPr>
        <p:spPr>
          <a:xfrm>
            <a:off x="3613032" y="-8020"/>
            <a:ext cx="5257800" cy="6866020"/>
          </a:xfrm>
          <a:prstGeom prst="rect">
            <a:avLst/>
          </a:prstGeom>
          <a:solidFill>
            <a:srgbClr val="BF7636">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 xmlns:a16="http://schemas.microsoft.com/office/drawing/2014/main" id="{D2CD7626-7F8A-4919-ABAC-EFDEA7062C64}"/>
              </a:ext>
            </a:extLst>
          </p:cNvPr>
          <p:cNvSpPr txBox="1"/>
          <p:nvPr/>
        </p:nvSpPr>
        <p:spPr>
          <a:xfrm>
            <a:off x="9830372" y="304800"/>
            <a:ext cx="1454727" cy="584775"/>
          </a:xfrm>
          <a:prstGeom prst="rect">
            <a:avLst/>
          </a:prstGeom>
          <a:noFill/>
        </p:spPr>
        <p:txBody>
          <a:bodyPr wrap="square" rtlCol="0">
            <a:spAutoFit/>
          </a:bodyPr>
          <a:lstStyle/>
          <a:p>
            <a:r>
              <a:rPr lang="en-US" sz="3200" dirty="0">
                <a:solidFill>
                  <a:srgbClr val="0A1D37"/>
                </a:solidFill>
                <a:latin typeface="Stencil" panose="040409050D0802020404" pitchFamily="82" charset="0"/>
              </a:rPr>
              <a:t>BAB 2</a:t>
            </a:r>
          </a:p>
        </p:txBody>
      </p:sp>
      <p:sp>
        <p:nvSpPr>
          <p:cNvPr id="19" name="TextBox 18">
            <a:extLst>
              <a:ext uri="{FF2B5EF4-FFF2-40B4-BE49-F238E27FC236}">
                <a16:creationId xmlns="" xmlns:a16="http://schemas.microsoft.com/office/drawing/2014/main" id="{61AD9D2F-04F7-4630-9F39-8DEAC6080224}"/>
              </a:ext>
            </a:extLst>
          </p:cNvPr>
          <p:cNvSpPr txBox="1"/>
          <p:nvPr/>
        </p:nvSpPr>
        <p:spPr>
          <a:xfrm>
            <a:off x="9035612" y="523531"/>
            <a:ext cx="3011248" cy="923330"/>
          </a:xfrm>
          <a:prstGeom prst="rect">
            <a:avLst/>
          </a:prstGeom>
          <a:noFill/>
        </p:spPr>
        <p:txBody>
          <a:bodyPr wrap="square" rtlCol="0">
            <a:spAutoFit/>
          </a:bodyPr>
          <a:lstStyle/>
          <a:p>
            <a:pPr algn="r"/>
            <a:r>
              <a:rPr lang="en-US" sz="5400" dirty="0" err="1">
                <a:solidFill>
                  <a:srgbClr val="0A1D37"/>
                </a:solidFill>
                <a:latin typeface="Balimoon" panose="00000500000000000000" pitchFamily="50" charset="0"/>
              </a:rPr>
              <a:t>Tinjauan</a:t>
            </a:r>
            <a:r>
              <a:rPr lang="en-US" sz="5400" dirty="0">
                <a:solidFill>
                  <a:srgbClr val="0A1D37"/>
                </a:solidFill>
                <a:latin typeface="Balimoon" panose="00000500000000000000" pitchFamily="50" charset="0"/>
              </a:rPr>
              <a:t> Pustaka</a:t>
            </a:r>
          </a:p>
        </p:txBody>
      </p:sp>
      <p:pic>
        <p:nvPicPr>
          <p:cNvPr id="21" name="Picture 20">
            <a:extLst>
              <a:ext uri="{FF2B5EF4-FFF2-40B4-BE49-F238E27FC236}">
                <a16:creationId xmlns="" xmlns:a16="http://schemas.microsoft.com/office/drawing/2014/main" id="{3F0FED80-5438-49BA-995C-B76E3A164A6E}"/>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9996902" y="2598180"/>
            <a:ext cx="3100589" cy="3100589"/>
          </a:xfrm>
          <a:prstGeom prst="rect">
            <a:avLst/>
          </a:prstGeom>
        </p:spPr>
      </p:pic>
      <p:pic>
        <p:nvPicPr>
          <p:cNvPr id="22" name="Picture 21" descr="unasman-logo.jpg"/>
          <p:cNvPicPr>
            <a:picLocks noChangeAspect="1"/>
          </p:cNvPicPr>
          <p:nvPr/>
        </p:nvPicPr>
        <p:blipFill>
          <a:blip r:embed="rId10"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3" name="TextBox 22">
            <a:extLst>
              <a:ext uri="{FF2B5EF4-FFF2-40B4-BE49-F238E27FC236}">
                <a16:creationId xmlns="" xmlns:a16="http://schemas.microsoft.com/office/drawing/2014/main" id="{718D4298-FCBE-481D-8397-C26749C356BC}"/>
              </a:ext>
            </a:extLst>
          </p:cNvPr>
          <p:cNvSpPr txBox="1"/>
          <p:nvPr/>
        </p:nvSpPr>
        <p:spPr>
          <a:xfrm>
            <a:off x="4200482" y="336457"/>
            <a:ext cx="4041058" cy="523220"/>
          </a:xfrm>
          <a:prstGeom prst="rect">
            <a:avLst/>
          </a:prstGeom>
          <a:noFill/>
        </p:spPr>
        <p:txBody>
          <a:bodyPr wrap="square" rtlCol="0">
            <a:spAutoFit/>
          </a:bodyPr>
          <a:lstStyle/>
          <a:p>
            <a:pPr algn="ctr"/>
            <a:r>
              <a:rPr lang="en-US" sz="2800" dirty="0" err="1" smtClean="0">
                <a:solidFill>
                  <a:srgbClr val="051A35"/>
                </a:solidFill>
                <a:latin typeface="Avocados" pitchFamily="2" charset="0"/>
              </a:rPr>
              <a:t>Kerangka</a:t>
            </a:r>
            <a:r>
              <a:rPr lang="en-US" sz="2800" dirty="0" smtClean="0">
                <a:solidFill>
                  <a:srgbClr val="051A35"/>
                </a:solidFill>
                <a:latin typeface="Avocados" pitchFamily="2" charset="0"/>
              </a:rPr>
              <a:t> </a:t>
            </a:r>
            <a:r>
              <a:rPr lang="en-US" sz="2800" dirty="0" err="1" smtClean="0">
                <a:solidFill>
                  <a:srgbClr val="051A35"/>
                </a:solidFill>
                <a:latin typeface="Avocados" pitchFamily="2" charset="0"/>
              </a:rPr>
              <a:t>Pikir</a:t>
            </a:r>
            <a:endParaRPr lang="en-US" sz="2800" dirty="0">
              <a:solidFill>
                <a:srgbClr val="051A35"/>
              </a:solidFill>
              <a:latin typeface="Avocados" pitchFamily="2" charset="0"/>
            </a:endParaRPr>
          </a:p>
        </p:txBody>
      </p:sp>
      <p:pic>
        <p:nvPicPr>
          <p:cNvPr id="35" name="Picture 34" descr="kerangka pikir.PNG"/>
          <p:cNvPicPr>
            <a:picLocks noChangeAspect="1"/>
          </p:cNvPicPr>
          <p:nvPr/>
        </p:nvPicPr>
        <p:blipFill>
          <a:blip r:embed="rId11"/>
          <a:stretch>
            <a:fillRect/>
          </a:stretch>
        </p:blipFill>
        <p:spPr>
          <a:xfrm>
            <a:off x="3519127" y="1137917"/>
            <a:ext cx="5888675" cy="5235587"/>
          </a:xfrm>
          <a:prstGeom prst="rect">
            <a:avLst/>
          </a:prstGeom>
        </p:spPr>
      </p:pic>
    </p:spTree>
    <p:extLst>
      <p:ext uri="{BB962C8B-B14F-4D97-AF65-F5344CB8AC3E}">
        <p14:creationId xmlns:p14="http://schemas.microsoft.com/office/powerpoint/2010/main" xmlns="" val="23148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250" fill="hold"/>
                                        <p:tgtEl>
                                          <p:spTgt spid="13"/>
                                        </p:tgtEl>
                                        <p:attrNameLst>
                                          <p:attrName>ppt_x</p:attrName>
                                        </p:attrNameLst>
                                      </p:cBhvr>
                                      <p:tavLst>
                                        <p:tav tm="0">
                                          <p:val>
                                            <p:strVal val="0-#ppt_w/2"/>
                                          </p:val>
                                        </p:tav>
                                        <p:tav tm="100000">
                                          <p:val>
                                            <p:strVal val="#ppt_x"/>
                                          </p:val>
                                        </p:tav>
                                      </p:tavLst>
                                    </p:anim>
                                    <p:anim calcmode="lin" valueType="num">
                                      <p:cBhvr additive="base">
                                        <p:cTn id="8" dur="25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1+#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a:xfrm>
            <a:off x="6121400" y="1879600"/>
            <a:ext cx="3771900" cy="4978400"/>
            <a:chOff x="6121400" y="1879600"/>
            <a:chExt cx="4013200" cy="4978400"/>
          </a:xfrm>
        </p:grpSpPr>
        <p:sp>
          <p:nvSpPr>
            <p:cNvPr id="44" name="Rectangle 43">
              <a:extLst>
                <a:ext uri="{FF2B5EF4-FFF2-40B4-BE49-F238E27FC236}">
                  <a16:creationId xmlns="" xmlns:a16="http://schemas.microsoft.com/office/drawing/2014/main" id="{2CE5F131-BDC3-464C-8598-562F0445CF46}"/>
                </a:ext>
              </a:extLst>
            </p:cNvPr>
            <p:cNvSpPr/>
            <p:nvPr/>
          </p:nvSpPr>
          <p:spPr>
            <a:xfrm>
              <a:off x="6121400" y="1879600"/>
              <a:ext cx="4013200" cy="4724400"/>
            </a:xfrm>
            <a:prstGeom prst="rect">
              <a:avLst/>
            </a:prstGeom>
            <a:solidFill>
              <a:srgbClr val="BF7636">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5" name="Rectangle 44"/>
            <p:cNvSpPr/>
            <p:nvPr/>
          </p:nvSpPr>
          <p:spPr>
            <a:xfrm>
              <a:off x="6121400" y="6565900"/>
              <a:ext cx="4013200" cy="292100"/>
            </a:xfrm>
            <a:prstGeom prst="rect">
              <a:avLst/>
            </a:prstGeom>
            <a:solidFill>
              <a:srgbClr val="D69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Shape 3">
            <a:extLst>
              <a:ext uri="{FF2B5EF4-FFF2-40B4-BE49-F238E27FC236}">
                <a16:creationId xmlns="" xmlns:a16="http://schemas.microsoft.com/office/drawing/2014/main" id="{22208B70-FB40-43D0-AEF8-F318E983A59B}"/>
              </a:ext>
            </a:extLst>
          </p:cNvPr>
          <p:cNvSpPr/>
          <p:nvPr/>
        </p:nvSpPr>
        <p:spPr>
          <a:xfrm flipH="1">
            <a:off x="0" y="-25346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3" action="ppaction://hlinksldjump"/>
            <a:extLst>
              <a:ext uri="{FF2B5EF4-FFF2-40B4-BE49-F238E27FC236}">
                <a16:creationId xmlns="" xmlns:a16="http://schemas.microsoft.com/office/drawing/2014/main" id="{407A109D-C119-4E3E-A712-DF17B9EFF1A4}"/>
              </a:ext>
            </a:extLst>
          </p:cNvPr>
          <p:cNvSpPr txBox="1"/>
          <p:nvPr/>
        </p:nvSpPr>
        <p:spPr>
          <a:xfrm>
            <a:off x="-1951409"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1D25C880-07B5-4AD9-B430-D505D2CBA37B}"/>
              </a:ext>
            </a:extLst>
          </p:cNvPr>
          <p:cNvSpPr txBox="1"/>
          <p:nvPr/>
        </p:nvSpPr>
        <p:spPr>
          <a:xfrm>
            <a:off x="475700" y="4455577"/>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pic>
        <p:nvPicPr>
          <p:cNvPr id="19" name="Picture 18">
            <a:extLst>
              <a:ext uri="{FF2B5EF4-FFF2-40B4-BE49-F238E27FC236}">
                <a16:creationId xmlns="" xmlns:a16="http://schemas.microsoft.com/office/drawing/2014/main" id="{C3B6BD09-550A-4A14-87E4-79DDD1E34FBC}"/>
              </a:ext>
            </a:extLst>
          </p:cNvPr>
          <p:cNvPicPr>
            <a:picLocks noChangeAspect="1"/>
          </p:cNvPicPr>
          <p:nvPr/>
        </p:nvPicPr>
        <p:blipFill>
          <a:blip r:embed="rId8" cstate="print">
            <a:extLst>
              <a:ext uri="{28A0092B-C50C-407E-A947-70E740481C1C}">
                <a14:useLocalDpi xmlns:a14="http://schemas.microsoft.com/office/drawing/2010/main" xmlns="" val="0"/>
              </a:ext>
            </a:extLst>
          </a:blip>
          <a:stretch>
            <a:fillRect/>
          </a:stretch>
        </p:blipFill>
        <p:spPr>
          <a:xfrm>
            <a:off x="9480632" y="4528456"/>
            <a:ext cx="2711368" cy="2711368"/>
          </a:xfrm>
          <a:prstGeom prst="rect">
            <a:avLst/>
          </a:prstGeom>
        </p:spPr>
      </p:pic>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3</a:t>
            </a: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34732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Alat</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Bahan</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9"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10"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38" name="Rectangle 37">
            <a:extLst>
              <a:ext uri="{FF2B5EF4-FFF2-40B4-BE49-F238E27FC236}">
                <a16:creationId xmlns="" xmlns:a16="http://schemas.microsoft.com/office/drawing/2014/main" id="{2CE5F131-BDC3-464C-8598-562F0445CF46}"/>
              </a:ext>
            </a:extLst>
          </p:cNvPr>
          <p:cNvSpPr/>
          <p:nvPr/>
        </p:nvSpPr>
        <p:spPr>
          <a:xfrm>
            <a:off x="1968500" y="1879600"/>
            <a:ext cx="4013200" cy="4724400"/>
          </a:xfrm>
          <a:prstGeom prst="rect">
            <a:avLst/>
          </a:prstGeom>
          <a:solidFill>
            <a:srgbClr val="BF7636">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0" name="TextBox 39"/>
          <p:cNvSpPr txBox="1"/>
          <p:nvPr/>
        </p:nvSpPr>
        <p:spPr>
          <a:xfrm>
            <a:off x="2019300" y="2057400"/>
            <a:ext cx="3848100" cy="3693319"/>
          </a:xfrm>
          <a:prstGeom prst="rect">
            <a:avLst/>
          </a:prstGeom>
          <a:noFill/>
        </p:spPr>
        <p:txBody>
          <a:bodyPr wrap="square" rtlCol="0">
            <a:spAutoFit/>
          </a:bodyPr>
          <a:lstStyle/>
          <a:p>
            <a:pPr>
              <a:buFont typeface="Wingdings" pitchFamily="2" charset="2"/>
              <a:buChar char="q"/>
            </a:pPr>
            <a:r>
              <a:rPr lang="en-US" dirty="0" smtClean="0">
                <a:latin typeface="Agency FB" pitchFamily="34" charset="0"/>
              </a:rPr>
              <a:t> </a:t>
            </a:r>
            <a:r>
              <a:rPr lang="en-US" b="1" dirty="0" err="1" smtClean="0">
                <a:latin typeface="Agency FB" pitchFamily="34" charset="0"/>
              </a:rPr>
              <a:t>Alat</a:t>
            </a:r>
            <a:r>
              <a:rPr lang="en-US" b="1" dirty="0" smtClean="0">
                <a:latin typeface="Agency FB" pitchFamily="34" charset="0"/>
              </a:rPr>
              <a:t> </a:t>
            </a:r>
            <a:r>
              <a:rPr lang="en-US" b="1" dirty="0" err="1" smtClean="0">
                <a:latin typeface="Agency FB" pitchFamily="34" charset="0"/>
              </a:rPr>
              <a:t>Penelitian</a:t>
            </a:r>
            <a:endParaRPr lang="en-US" b="1" dirty="0" smtClean="0">
              <a:latin typeface="Agency FB" pitchFamily="34" charset="0"/>
            </a:endParaRPr>
          </a:p>
          <a:p>
            <a:pPr marL="342900" indent="-342900">
              <a:buAutoNum type="alphaUcPeriod"/>
            </a:pPr>
            <a:r>
              <a:rPr lang="en-US" b="1" dirty="0" err="1" smtClean="0">
                <a:latin typeface="Agency FB" pitchFamily="34" charset="0"/>
              </a:rPr>
              <a:t>Perangkat</a:t>
            </a:r>
            <a:r>
              <a:rPr lang="en-US" b="1" dirty="0" smtClean="0">
                <a:latin typeface="Agency FB" pitchFamily="34" charset="0"/>
              </a:rPr>
              <a:t> </a:t>
            </a:r>
            <a:r>
              <a:rPr lang="en-US" b="1" dirty="0" err="1" smtClean="0">
                <a:latin typeface="Agency FB" pitchFamily="34" charset="0"/>
              </a:rPr>
              <a:t>Keras</a:t>
            </a:r>
            <a:endParaRPr lang="en-US" b="1" dirty="0" smtClean="0">
              <a:latin typeface="Agency FB" pitchFamily="34" charset="0"/>
            </a:endParaRPr>
          </a:p>
          <a:p>
            <a:pPr lvl="0">
              <a:tabLst>
                <a:tab pos="457200" algn="l"/>
              </a:tabLst>
            </a:pPr>
            <a:r>
              <a:rPr lang="en-US" dirty="0" smtClean="0">
                <a:latin typeface="Agency FB" pitchFamily="34" charset="0"/>
              </a:rPr>
              <a:t>	1.  </a:t>
            </a:r>
            <a:r>
              <a:rPr lang="en-US" dirty="0" err="1" smtClean="0">
                <a:latin typeface="Agency FB" pitchFamily="34" charset="0"/>
              </a:rPr>
              <a:t>Leptop</a:t>
            </a:r>
            <a:r>
              <a:rPr lang="en-US" dirty="0" smtClean="0">
                <a:latin typeface="Agency FB" pitchFamily="34" charset="0"/>
              </a:rPr>
              <a:t> Lenovo</a:t>
            </a:r>
            <a:endParaRPr lang="en-US" dirty="0" smtClean="0">
              <a:latin typeface="Agency FB" pitchFamily="34" charset="0"/>
            </a:endParaRPr>
          </a:p>
          <a:p>
            <a:pPr lvl="0">
              <a:tabLst>
                <a:tab pos="457200" algn="l"/>
              </a:tabLst>
            </a:pPr>
            <a:r>
              <a:rPr lang="en-US" dirty="0" smtClean="0">
                <a:latin typeface="Agency FB" pitchFamily="34" charset="0"/>
              </a:rPr>
              <a:t>	2. RAM </a:t>
            </a:r>
            <a:r>
              <a:rPr lang="en-US" dirty="0" smtClean="0">
                <a:latin typeface="Agency FB" pitchFamily="34" charset="0"/>
              </a:rPr>
              <a:t>2.00 </a:t>
            </a:r>
            <a:r>
              <a:rPr lang="en-US" dirty="0" smtClean="0">
                <a:latin typeface="Agency FB" pitchFamily="34" charset="0"/>
              </a:rPr>
              <a:t>GB</a:t>
            </a:r>
          </a:p>
          <a:p>
            <a:pPr lvl="0">
              <a:tabLst>
                <a:tab pos="457200" algn="l"/>
              </a:tabLst>
            </a:pPr>
            <a:r>
              <a:rPr lang="en-US" dirty="0" smtClean="0">
                <a:latin typeface="Agency FB" pitchFamily="34" charset="0"/>
              </a:rPr>
              <a:t>	3. HDD (</a:t>
            </a:r>
            <a:r>
              <a:rPr lang="en-US" dirty="0" err="1" smtClean="0">
                <a:latin typeface="Agency FB" pitchFamily="34" charset="0"/>
              </a:rPr>
              <a:t>Hardisk</a:t>
            </a:r>
            <a:r>
              <a:rPr lang="en-US" dirty="0" smtClean="0">
                <a:latin typeface="Agency FB" pitchFamily="34" charset="0"/>
              </a:rPr>
              <a:t> Drive Disk) 500 </a:t>
            </a:r>
            <a:r>
              <a:rPr lang="en-US" dirty="0" smtClean="0">
                <a:latin typeface="Agency FB" pitchFamily="34" charset="0"/>
              </a:rPr>
              <a:t>GB</a:t>
            </a:r>
          </a:p>
          <a:p>
            <a:pPr lvl="0">
              <a:tabLst>
                <a:tab pos="457200" algn="l"/>
              </a:tabLst>
            </a:pPr>
            <a:r>
              <a:rPr lang="en-US" dirty="0" smtClean="0">
                <a:latin typeface="Agency FB" pitchFamily="34" charset="0"/>
              </a:rPr>
              <a:t>	</a:t>
            </a:r>
            <a:r>
              <a:rPr lang="en-US" dirty="0" smtClean="0">
                <a:latin typeface="Agency FB" pitchFamily="34" charset="0"/>
              </a:rPr>
              <a:t>4. L</a:t>
            </a:r>
            <a:r>
              <a:rPr lang="id-ID" dirty="0" smtClean="0">
                <a:latin typeface="Agency FB" pitchFamily="34" charset="0"/>
              </a:rPr>
              <a:t>aptop </a:t>
            </a:r>
            <a:r>
              <a:rPr lang="id-ID" dirty="0" smtClean="0">
                <a:latin typeface="Agency FB" pitchFamily="34" charset="0"/>
              </a:rPr>
              <a:t>Lenovo </a:t>
            </a:r>
            <a:endParaRPr lang="en-US" dirty="0" smtClean="0">
              <a:latin typeface="Agency FB" pitchFamily="34" charset="0"/>
            </a:endParaRPr>
          </a:p>
          <a:p>
            <a:pPr marL="342900" indent="-342900"/>
            <a:endParaRPr lang="en-US" dirty="0" smtClean="0">
              <a:latin typeface="Agency FB" pitchFamily="34" charset="0"/>
            </a:endParaRPr>
          </a:p>
          <a:p>
            <a:pPr marL="342900" indent="-342900">
              <a:buAutoNum type="alphaUcPeriod" startAt="2"/>
            </a:pPr>
            <a:r>
              <a:rPr lang="en-US" b="1" dirty="0" err="1" smtClean="0">
                <a:latin typeface="Agency FB" pitchFamily="34" charset="0"/>
              </a:rPr>
              <a:t>Perangkat</a:t>
            </a:r>
            <a:r>
              <a:rPr lang="en-US" b="1" dirty="0" smtClean="0">
                <a:latin typeface="Agency FB" pitchFamily="34" charset="0"/>
              </a:rPr>
              <a:t> </a:t>
            </a:r>
            <a:r>
              <a:rPr lang="en-US" b="1" dirty="0" err="1" smtClean="0">
                <a:latin typeface="Agency FB" pitchFamily="34" charset="0"/>
              </a:rPr>
              <a:t>Lunak</a:t>
            </a:r>
            <a:endParaRPr lang="en-US" b="1" dirty="0" smtClean="0">
              <a:latin typeface="Agency FB" pitchFamily="34" charset="0"/>
            </a:endParaRPr>
          </a:p>
          <a:p>
            <a:pPr lvl="0">
              <a:tabLst>
                <a:tab pos="457200" algn="l"/>
              </a:tabLst>
            </a:pPr>
            <a:r>
              <a:rPr lang="en-US" dirty="0" smtClean="0">
                <a:latin typeface="Agency FB" pitchFamily="34" charset="0"/>
              </a:rPr>
              <a:t>	1. </a:t>
            </a:r>
            <a:r>
              <a:rPr lang="en-US" dirty="0" err="1" smtClean="0">
                <a:latin typeface="Agency FB" pitchFamily="34" charset="0"/>
              </a:rPr>
              <a:t>Aplikasi</a:t>
            </a:r>
            <a:r>
              <a:rPr lang="en-US" dirty="0" smtClean="0">
                <a:latin typeface="Agency FB" pitchFamily="34" charset="0"/>
              </a:rPr>
              <a:t> IDE</a:t>
            </a:r>
            <a:endParaRPr lang="en-US" dirty="0" smtClean="0">
              <a:latin typeface="Agency FB" pitchFamily="34" charset="0"/>
            </a:endParaRPr>
          </a:p>
          <a:p>
            <a:pPr lvl="0">
              <a:tabLst>
                <a:tab pos="457200" algn="l"/>
              </a:tabLst>
            </a:pPr>
            <a:r>
              <a:rPr lang="en-US" dirty="0" smtClean="0">
                <a:latin typeface="Agency FB" pitchFamily="34" charset="0"/>
              </a:rPr>
              <a:t>	2. </a:t>
            </a:r>
            <a:r>
              <a:rPr lang="en-US" dirty="0" err="1" smtClean="0">
                <a:latin typeface="Agency FB" pitchFamily="34" charset="0"/>
              </a:rPr>
              <a:t>Bahasa</a:t>
            </a:r>
            <a:r>
              <a:rPr lang="en-US" dirty="0" smtClean="0">
                <a:latin typeface="Agency FB" pitchFamily="34" charset="0"/>
              </a:rPr>
              <a:t> </a:t>
            </a:r>
            <a:r>
              <a:rPr lang="en-US" dirty="0" smtClean="0">
                <a:latin typeface="Agency FB" pitchFamily="34" charset="0"/>
              </a:rPr>
              <a:t>C</a:t>
            </a:r>
            <a:endParaRPr lang="en-US" dirty="0" smtClean="0">
              <a:latin typeface="Agency FB" pitchFamily="34" charset="0"/>
            </a:endParaRPr>
          </a:p>
          <a:p>
            <a:pPr lvl="0">
              <a:tabLst>
                <a:tab pos="457200" algn="l"/>
              </a:tabLst>
            </a:pPr>
            <a:r>
              <a:rPr lang="en-US" dirty="0" smtClean="0">
                <a:latin typeface="Agency FB" pitchFamily="34" charset="0"/>
              </a:rPr>
              <a:t>	3. Text Editor ( Visual Studio Code )</a:t>
            </a:r>
          </a:p>
          <a:p>
            <a:pPr lvl="0">
              <a:tabLst>
                <a:tab pos="457200" algn="l"/>
              </a:tabLst>
            </a:pPr>
            <a:r>
              <a:rPr lang="en-US" dirty="0" smtClean="0">
                <a:latin typeface="Agency FB" pitchFamily="34" charset="0"/>
              </a:rPr>
              <a:t>	4. Browser ( Google Chrome )</a:t>
            </a:r>
          </a:p>
          <a:p>
            <a:pPr lvl="0">
              <a:tabLst>
                <a:tab pos="457200" algn="l"/>
              </a:tabLst>
            </a:pPr>
            <a:r>
              <a:rPr lang="en-US" dirty="0" smtClean="0">
                <a:latin typeface="Agency FB" pitchFamily="34" charset="0"/>
              </a:rPr>
              <a:t>	5. API ( Application </a:t>
            </a:r>
            <a:r>
              <a:rPr lang="en-US" dirty="0" err="1" smtClean="0">
                <a:latin typeface="Agency FB" pitchFamily="34" charset="0"/>
              </a:rPr>
              <a:t>Programing</a:t>
            </a:r>
            <a:r>
              <a:rPr lang="en-US" dirty="0" smtClean="0">
                <a:latin typeface="Agency FB" pitchFamily="34" charset="0"/>
              </a:rPr>
              <a:t> Interfaces )</a:t>
            </a:r>
          </a:p>
        </p:txBody>
      </p:sp>
      <p:sp>
        <p:nvSpPr>
          <p:cNvPr id="43" name="Rectangle 42"/>
          <p:cNvSpPr/>
          <p:nvPr/>
        </p:nvSpPr>
        <p:spPr>
          <a:xfrm>
            <a:off x="1968500" y="6565900"/>
            <a:ext cx="4013200" cy="292100"/>
          </a:xfrm>
          <a:prstGeom prst="rect">
            <a:avLst/>
          </a:prstGeom>
          <a:solidFill>
            <a:srgbClr val="D69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p:cNvSpPr txBox="1"/>
          <p:nvPr/>
        </p:nvSpPr>
        <p:spPr>
          <a:xfrm>
            <a:off x="6197600" y="2057400"/>
            <a:ext cx="3568700" cy="1200329"/>
          </a:xfrm>
          <a:prstGeom prst="rect">
            <a:avLst/>
          </a:prstGeom>
          <a:noFill/>
        </p:spPr>
        <p:txBody>
          <a:bodyPr wrap="square" rtlCol="0">
            <a:spAutoFit/>
          </a:bodyPr>
          <a:lstStyle/>
          <a:p>
            <a:pPr>
              <a:buFont typeface="Wingdings" pitchFamily="2" charset="2"/>
              <a:buChar char="q"/>
            </a:pPr>
            <a:r>
              <a:rPr lang="en-US" dirty="0" smtClean="0">
                <a:latin typeface="Agency FB" pitchFamily="34" charset="0"/>
              </a:rPr>
              <a:t> </a:t>
            </a:r>
            <a:r>
              <a:rPr lang="en-US" b="1" dirty="0" err="1" smtClean="0">
                <a:latin typeface="Agency FB" pitchFamily="34" charset="0"/>
              </a:rPr>
              <a:t>Bahan</a:t>
            </a:r>
            <a:r>
              <a:rPr lang="en-US" b="1" dirty="0" smtClean="0">
                <a:latin typeface="Agency FB" pitchFamily="34" charset="0"/>
              </a:rPr>
              <a:t> </a:t>
            </a:r>
            <a:r>
              <a:rPr lang="en-US" b="1" dirty="0" err="1" smtClean="0">
                <a:latin typeface="Agency FB" pitchFamily="34" charset="0"/>
              </a:rPr>
              <a:t>Penelitian</a:t>
            </a:r>
            <a:endParaRPr lang="en-US" b="1" dirty="0" smtClean="0">
              <a:latin typeface="Agency FB" pitchFamily="34" charset="0"/>
            </a:endParaRPr>
          </a:p>
          <a:p>
            <a:r>
              <a:rPr lang="id-ID" dirty="0" smtClean="0">
                <a:latin typeface="Agency FB" pitchFamily="34" charset="0"/>
              </a:rPr>
              <a:t>Adapun bahan yang digunakan dalam penelitian ini ialah berupa data yang diperoleh dari </a:t>
            </a:r>
            <a:r>
              <a:rPr lang="id-ID" b="1" dirty="0" smtClean="0">
                <a:latin typeface="Agency FB" pitchFamily="34" charset="0"/>
              </a:rPr>
              <a:t>alat input berupa curah hujan (titik hujan) .</a:t>
            </a:r>
            <a:endParaRPr lang="en-US" b="1" dirty="0" smtClean="0">
              <a:latin typeface="Agency FB" pitchFamily="34" charset="0"/>
            </a:endParaRPr>
          </a:p>
        </p:txBody>
      </p:sp>
      <p:sp>
        <p:nvSpPr>
          <p:cNvPr id="49"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250" fill="hold"/>
                                        <p:tgtEl>
                                          <p:spTgt spid="14"/>
                                        </p:tgtEl>
                                        <p:attrNameLst>
                                          <p:attrName>ppt_x</p:attrName>
                                        </p:attrNameLst>
                                      </p:cBhvr>
                                      <p:tavLst>
                                        <p:tav tm="0">
                                          <p:val>
                                            <p:strVal val="0-#ppt_w/2"/>
                                          </p:val>
                                        </p:tav>
                                        <p:tav tm="100000">
                                          <p:val>
                                            <p:strVal val="#ppt_x"/>
                                          </p:val>
                                        </p:tav>
                                      </p:tavLst>
                                    </p:anim>
                                    <p:anim calcmode="lin" valueType="num">
                                      <p:cBhvr additive="base">
                                        <p:cTn id="8" dur="25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4"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down)">
                                      <p:cBhvr>
                                        <p:cTn id="11" dur="500"/>
                                        <p:tgtEl>
                                          <p:spTgt spid="19"/>
                                        </p:tgtEl>
                                      </p:cBhvr>
                                    </p:animEffect>
                                  </p:childTnLst>
                                </p:cTn>
                              </p:par>
                              <p:par>
                                <p:cTn id="12" presetID="22" presetClass="entr" presetSubtype="1"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up)">
                                      <p:cBhvr>
                                        <p:cTn id="14"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45"/>
          <p:cNvGrpSpPr/>
          <p:nvPr/>
        </p:nvGrpSpPr>
        <p:grpSpPr>
          <a:xfrm>
            <a:off x="1879600" y="2032000"/>
            <a:ext cx="5905500" cy="4826000"/>
            <a:chOff x="6121400" y="1879599"/>
            <a:chExt cx="4013201" cy="4978401"/>
          </a:xfrm>
        </p:grpSpPr>
        <p:sp>
          <p:nvSpPr>
            <p:cNvPr id="39" name="Rectangle 38">
              <a:extLst>
                <a:ext uri="{FF2B5EF4-FFF2-40B4-BE49-F238E27FC236}">
                  <a16:creationId xmlns="" xmlns:a16="http://schemas.microsoft.com/office/drawing/2014/main" id="{2CE5F131-BDC3-464C-8598-562F0445CF46}"/>
                </a:ext>
              </a:extLst>
            </p:cNvPr>
            <p:cNvSpPr/>
            <p:nvPr/>
          </p:nvSpPr>
          <p:spPr>
            <a:xfrm>
              <a:off x="6121401" y="1879599"/>
              <a:ext cx="4013200" cy="4724399"/>
            </a:xfrm>
            <a:prstGeom prst="rect">
              <a:avLst/>
            </a:prstGeom>
            <a:solidFill>
              <a:srgbClr val="BF7636">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1" name="Rectangle 40"/>
            <p:cNvSpPr/>
            <p:nvPr/>
          </p:nvSpPr>
          <p:spPr>
            <a:xfrm>
              <a:off x="6121400" y="6565900"/>
              <a:ext cx="4013200" cy="292100"/>
            </a:xfrm>
            <a:prstGeom prst="rect">
              <a:avLst/>
            </a:prstGeom>
            <a:solidFill>
              <a:srgbClr val="D69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Shape 3">
            <a:extLst>
              <a:ext uri="{FF2B5EF4-FFF2-40B4-BE49-F238E27FC236}">
                <a16:creationId xmlns="" xmlns:a16="http://schemas.microsoft.com/office/drawing/2014/main" id="{22208B70-FB40-43D0-AEF8-F318E983A59B}"/>
              </a:ext>
            </a:extLst>
          </p:cNvPr>
          <p:cNvSpPr/>
          <p:nvPr/>
        </p:nvSpPr>
        <p:spPr>
          <a:xfrm flipH="1">
            <a:off x="0" y="-2534616"/>
            <a:ext cx="1464850" cy="14761029"/>
          </a:xfrm>
          <a:custGeom>
            <a:avLst/>
            <a:gdLst>
              <a:gd name="connsiteX0" fmla="*/ 411705 w 1464850"/>
              <a:gd name="connsiteY0" fmla="*/ 6779963 h 14761029"/>
              <a:gd name="connsiteX1" fmla="*/ 823408 w 1464850"/>
              <a:gd name="connsiteY1" fmla="*/ 7255515 h 14761029"/>
              <a:gd name="connsiteX2" fmla="*/ 411705 w 1464850"/>
              <a:gd name="connsiteY2" fmla="*/ 7731067 h 14761029"/>
              <a:gd name="connsiteX3" fmla="*/ 2 w 1464850"/>
              <a:gd name="connsiteY3" fmla="*/ 7731067 h 14761029"/>
              <a:gd name="connsiteX4" fmla="*/ 2 w 1464850"/>
              <a:gd name="connsiteY4" fmla="*/ 6779963 h 14761029"/>
              <a:gd name="connsiteX5" fmla="*/ 1464850 w 1464850"/>
              <a:gd name="connsiteY5" fmla="*/ 0 h 14761029"/>
              <a:gd name="connsiteX6" fmla="*/ 0 w 1464850"/>
              <a:gd name="connsiteY6" fmla="*/ 0 h 14761029"/>
              <a:gd name="connsiteX7" fmla="*/ 0 w 1464850"/>
              <a:gd name="connsiteY7" fmla="*/ 14761029 h 14761029"/>
              <a:gd name="connsiteX8" fmla="*/ 1464850 w 1464850"/>
              <a:gd name="connsiteY8" fmla="*/ 14761029 h 1476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850" h="14761029">
                <a:moveTo>
                  <a:pt x="411705" y="6779963"/>
                </a:moveTo>
                <a:cubicBezTo>
                  <a:pt x="639082" y="6779963"/>
                  <a:pt x="823408" y="6992875"/>
                  <a:pt x="823408" y="7255515"/>
                </a:cubicBezTo>
                <a:cubicBezTo>
                  <a:pt x="823408" y="7518155"/>
                  <a:pt x="639082" y="7731067"/>
                  <a:pt x="411705" y="7731067"/>
                </a:cubicBezTo>
                <a:lnTo>
                  <a:pt x="2" y="7731067"/>
                </a:lnTo>
                <a:lnTo>
                  <a:pt x="2" y="6779963"/>
                </a:lnTo>
                <a:close/>
                <a:moveTo>
                  <a:pt x="1464850" y="0"/>
                </a:moveTo>
                <a:lnTo>
                  <a:pt x="0" y="0"/>
                </a:lnTo>
                <a:lnTo>
                  <a:pt x="0" y="14761029"/>
                </a:lnTo>
                <a:lnTo>
                  <a:pt x="1464850" y="14761029"/>
                </a:lnTo>
                <a:close/>
              </a:path>
            </a:pathLst>
          </a:cu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4">
            <a:extLst>
              <a:ext uri="{FF2B5EF4-FFF2-40B4-BE49-F238E27FC236}">
                <a16:creationId xmlns="" xmlns:a16="http://schemas.microsoft.com/office/drawing/2014/main" id="{08BC3C17-E9F7-457F-A641-21568CDD5CCF}"/>
              </a:ext>
            </a:extLst>
          </p:cNvPr>
          <p:cNvSpPr/>
          <p:nvPr/>
        </p:nvSpPr>
        <p:spPr>
          <a:xfrm>
            <a:off x="1883391" y="0"/>
            <a:ext cx="1454727" cy="1454727"/>
          </a:xfrm>
          <a:prstGeom prst="rect">
            <a:avLst/>
          </a:prstGeom>
          <a:solidFill>
            <a:srgbClr val="051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Connector 5">
            <a:extLst>
              <a:ext uri="{FF2B5EF4-FFF2-40B4-BE49-F238E27FC236}">
                <a16:creationId xmlns="" xmlns:a16="http://schemas.microsoft.com/office/drawing/2014/main" id="{2442E5D7-785F-48C4-90B0-EBBFD23A6DC9}"/>
              </a:ext>
            </a:extLst>
          </p:cNvPr>
          <p:cNvSpPr/>
          <p:nvPr/>
        </p:nvSpPr>
        <p:spPr>
          <a:xfrm>
            <a:off x="2115402" y="210636"/>
            <a:ext cx="982639" cy="1033454"/>
          </a:xfrm>
          <a:prstGeom prst="flowChartConnector">
            <a:avLst/>
          </a:prstGeom>
          <a:solidFill>
            <a:srgbClr val="BE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a:t>
            </a:r>
          </a:p>
        </p:txBody>
      </p:sp>
      <p:sp>
        <p:nvSpPr>
          <p:cNvPr id="7" name="TextBox 6">
            <a:hlinkClick r:id="rId2" action="ppaction://hlinksldjump"/>
            <a:extLst>
              <a:ext uri="{FF2B5EF4-FFF2-40B4-BE49-F238E27FC236}">
                <a16:creationId xmlns="" xmlns:a16="http://schemas.microsoft.com/office/drawing/2014/main" id="{1920D152-08AB-49DA-8715-58F49F161E80}"/>
              </a:ext>
            </a:extLst>
          </p:cNvPr>
          <p:cNvSpPr txBox="1"/>
          <p:nvPr/>
        </p:nvSpPr>
        <p:spPr>
          <a:xfrm>
            <a:off x="10123" y="1683236"/>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1</a:t>
            </a:r>
          </a:p>
        </p:txBody>
      </p:sp>
      <p:sp>
        <p:nvSpPr>
          <p:cNvPr id="8" name="TextBox 7">
            <a:hlinkClick r:id="rId3" action="ppaction://hlinksldjump"/>
            <a:extLst>
              <a:ext uri="{FF2B5EF4-FFF2-40B4-BE49-F238E27FC236}">
                <a16:creationId xmlns="" xmlns:a16="http://schemas.microsoft.com/office/drawing/2014/main" id="{3DD87C3C-317A-405B-9EF6-52704262E73B}"/>
              </a:ext>
            </a:extLst>
          </p:cNvPr>
          <p:cNvSpPr txBox="1"/>
          <p:nvPr/>
        </p:nvSpPr>
        <p:spPr>
          <a:xfrm>
            <a:off x="30368" y="3038631"/>
            <a:ext cx="1454726"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2</a:t>
            </a:r>
          </a:p>
        </p:txBody>
      </p:sp>
      <p:sp>
        <p:nvSpPr>
          <p:cNvPr id="9" name="TextBox 8">
            <a:hlinkClick r:id="rId3" action="ppaction://hlinksldjump"/>
            <a:extLst>
              <a:ext uri="{FF2B5EF4-FFF2-40B4-BE49-F238E27FC236}">
                <a16:creationId xmlns="" xmlns:a16="http://schemas.microsoft.com/office/drawing/2014/main" id="{407A109D-C119-4E3E-A712-DF17B9EFF1A4}"/>
              </a:ext>
            </a:extLst>
          </p:cNvPr>
          <p:cNvSpPr txBox="1"/>
          <p:nvPr/>
        </p:nvSpPr>
        <p:spPr>
          <a:xfrm>
            <a:off x="-1951409" y="4449174"/>
            <a:ext cx="1454725" cy="461665"/>
          </a:xfrm>
          <a:prstGeom prst="rect">
            <a:avLst/>
          </a:prstGeom>
          <a:noFill/>
        </p:spPr>
        <p:txBody>
          <a:bodyPr wrap="square" rtlCol="0">
            <a:spAutoFit/>
          </a:bodyPr>
          <a:lstStyle/>
          <a:p>
            <a:pPr algn="ctr"/>
            <a:r>
              <a:rPr lang="en-US" sz="2400" dirty="0">
                <a:solidFill>
                  <a:schemeClr val="bg1"/>
                </a:solidFill>
                <a:latin typeface="Berlin Sans FB" panose="020E0602020502020306" pitchFamily="34" charset="0"/>
              </a:rPr>
              <a:t>Bab 3</a:t>
            </a:r>
          </a:p>
        </p:txBody>
      </p:sp>
      <p:pic>
        <p:nvPicPr>
          <p:cNvPr id="10" name="Picture 9">
            <a:hlinkClick r:id="rId4" action="ppaction://hlinksldjump"/>
            <a:extLst>
              <a:ext uri="{FF2B5EF4-FFF2-40B4-BE49-F238E27FC236}">
                <a16:creationId xmlns="" xmlns:a16="http://schemas.microsoft.com/office/drawing/2014/main" id="{305D3E69-958C-44F5-8C50-C130CC64BDD4}"/>
              </a:ext>
            </a:extLst>
          </p:cNvPr>
          <p:cNvPicPr>
            <a:picLocks noChangeAspect="1"/>
          </p:cNvPicPr>
          <p:nvPr/>
        </p:nvPicPr>
        <p:blipFill rotWithShape="1">
          <a:blip r:embed="rId5" cstate="print">
            <a:extLst>
              <a:ext uri="{28A0092B-C50C-407E-A947-70E740481C1C}">
                <a14:useLocalDpi xmlns:a14="http://schemas.microsoft.com/office/drawing/2010/main" xmlns="" val="0"/>
              </a:ext>
            </a:extLst>
          </a:blip>
          <a:srcRect/>
          <a:stretch/>
        </p:blipFill>
        <p:spPr>
          <a:xfrm>
            <a:off x="409420" y="421273"/>
            <a:ext cx="682388" cy="681781"/>
          </a:xfrm>
          <a:prstGeom prst="rect">
            <a:avLst/>
          </a:prstGeom>
        </p:spPr>
      </p:pic>
      <p:pic>
        <p:nvPicPr>
          <p:cNvPr id="11" name="Picture 10">
            <a:hlinkClick r:id="rId6" action="ppaction://hlinksldjump"/>
            <a:extLst>
              <a:ext uri="{FF2B5EF4-FFF2-40B4-BE49-F238E27FC236}">
                <a16:creationId xmlns="" xmlns:a16="http://schemas.microsoft.com/office/drawing/2014/main" id="{2D8265FE-71B9-4ED6-AB42-1DA6ADCBB077}"/>
              </a:ext>
            </a:extLst>
          </p:cNvPr>
          <p:cNvPicPr>
            <a:picLocks noChangeAspect="1"/>
          </p:cNvPicPr>
          <p:nvPr/>
        </p:nvPicPr>
        <p:blipFill rotWithShape="1">
          <a:blip r:embed="rId7" cstate="print">
            <a:extLst>
              <a:ext uri="{28A0092B-C50C-407E-A947-70E740481C1C}">
                <a14:useLocalDpi xmlns:a14="http://schemas.microsoft.com/office/drawing/2010/main" xmlns="" val="0"/>
              </a:ext>
            </a:extLst>
          </a:blip>
          <a:srcRect/>
          <a:stretch/>
        </p:blipFill>
        <p:spPr>
          <a:xfrm>
            <a:off x="409420" y="5621595"/>
            <a:ext cx="682389" cy="642377"/>
          </a:xfrm>
          <a:prstGeom prst="rect">
            <a:avLst/>
          </a:prstGeom>
        </p:spPr>
      </p:pic>
      <p:sp>
        <p:nvSpPr>
          <p:cNvPr id="12" name="TextBox 11">
            <a:extLst>
              <a:ext uri="{FF2B5EF4-FFF2-40B4-BE49-F238E27FC236}">
                <a16:creationId xmlns="" xmlns:a16="http://schemas.microsoft.com/office/drawing/2014/main" id="{FD4C31EF-F924-46AE-9046-E581CD7D68BB}"/>
              </a:ext>
            </a:extLst>
          </p:cNvPr>
          <p:cNvSpPr txBox="1"/>
          <p:nvPr/>
        </p:nvSpPr>
        <p:spPr>
          <a:xfrm>
            <a:off x="-1279361" y="1720085"/>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1</a:t>
            </a:r>
          </a:p>
        </p:txBody>
      </p:sp>
      <p:sp>
        <p:nvSpPr>
          <p:cNvPr id="13" name="TextBox 12">
            <a:extLst>
              <a:ext uri="{FF2B5EF4-FFF2-40B4-BE49-F238E27FC236}">
                <a16:creationId xmlns="" xmlns:a16="http://schemas.microsoft.com/office/drawing/2014/main" id="{BCB7705C-C70C-450A-A998-F1F8A11395DC}"/>
              </a:ext>
            </a:extLst>
          </p:cNvPr>
          <p:cNvSpPr txBox="1"/>
          <p:nvPr/>
        </p:nvSpPr>
        <p:spPr>
          <a:xfrm>
            <a:off x="-1279361" y="2983483"/>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2</a:t>
            </a:r>
          </a:p>
        </p:txBody>
      </p:sp>
      <p:sp>
        <p:nvSpPr>
          <p:cNvPr id="14" name="TextBox 13">
            <a:extLst>
              <a:ext uri="{FF2B5EF4-FFF2-40B4-BE49-F238E27FC236}">
                <a16:creationId xmlns="" xmlns:a16="http://schemas.microsoft.com/office/drawing/2014/main" id="{1D25C880-07B5-4AD9-B430-D505D2CBA37B}"/>
              </a:ext>
            </a:extLst>
          </p:cNvPr>
          <p:cNvSpPr txBox="1"/>
          <p:nvPr/>
        </p:nvSpPr>
        <p:spPr>
          <a:xfrm>
            <a:off x="475700" y="4455577"/>
            <a:ext cx="1485094" cy="461665"/>
          </a:xfrm>
          <a:prstGeom prst="rect">
            <a:avLst/>
          </a:prstGeom>
          <a:noFill/>
        </p:spPr>
        <p:txBody>
          <a:bodyPr wrap="square" rtlCol="0">
            <a:spAutoFit/>
          </a:bodyPr>
          <a:lstStyle/>
          <a:p>
            <a:pPr algn="ctr"/>
            <a:r>
              <a:rPr lang="en-US" sz="2400" dirty="0">
                <a:solidFill>
                  <a:srgbClr val="051A35"/>
                </a:solidFill>
                <a:latin typeface="Berlin Sans FB" panose="020E0602020502020306" pitchFamily="34" charset="0"/>
              </a:rPr>
              <a:t>Bab 3</a:t>
            </a:r>
          </a:p>
        </p:txBody>
      </p:sp>
      <p:sp>
        <p:nvSpPr>
          <p:cNvPr id="20" name="TextBox 19">
            <a:extLst>
              <a:ext uri="{FF2B5EF4-FFF2-40B4-BE49-F238E27FC236}">
                <a16:creationId xmlns="" xmlns:a16="http://schemas.microsoft.com/office/drawing/2014/main" id="{5CCC32A6-E90F-403E-992C-BACD0D9C9EB7}"/>
              </a:ext>
            </a:extLst>
          </p:cNvPr>
          <p:cNvSpPr txBox="1"/>
          <p:nvPr/>
        </p:nvSpPr>
        <p:spPr>
          <a:xfrm>
            <a:off x="3556350" y="212557"/>
            <a:ext cx="1454727" cy="523220"/>
          </a:xfrm>
          <a:prstGeom prst="rect">
            <a:avLst/>
          </a:prstGeom>
          <a:noFill/>
        </p:spPr>
        <p:txBody>
          <a:bodyPr wrap="square" rtlCol="0">
            <a:spAutoFit/>
          </a:bodyPr>
          <a:lstStyle/>
          <a:p>
            <a:r>
              <a:rPr lang="en-US" sz="2800" dirty="0">
                <a:solidFill>
                  <a:srgbClr val="0A1D37"/>
                </a:solidFill>
                <a:latin typeface="Stencil" panose="040409050D0802020404" pitchFamily="82" charset="0"/>
              </a:rPr>
              <a:t>BAB 3</a:t>
            </a:r>
          </a:p>
        </p:txBody>
      </p:sp>
      <p:sp>
        <p:nvSpPr>
          <p:cNvPr id="21" name="TextBox 20">
            <a:extLst>
              <a:ext uri="{FF2B5EF4-FFF2-40B4-BE49-F238E27FC236}">
                <a16:creationId xmlns="" xmlns:a16="http://schemas.microsoft.com/office/drawing/2014/main" id="{88DC948A-F222-4AFF-AC6A-CE06A23AA05B}"/>
              </a:ext>
            </a:extLst>
          </p:cNvPr>
          <p:cNvSpPr txBox="1"/>
          <p:nvPr/>
        </p:nvSpPr>
        <p:spPr>
          <a:xfrm>
            <a:off x="3486389" y="614249"/>
            <a:ext cx="3473211" cy="830997"/>
          </a:xfrm>
          <a:prstGeom prst="rect">
            <a:avLst/>
          </a:prstGeom>
          <a:noFill/>
        </p:spPr>
        <p:txBody>
          <a:bodyPr wrap="square" rtlCol="0">
            <a:spAutoFit/>
          </a:bodyPr>
          <a:lstStyle/>
          <a:p>
            <a:r>
              <a:rPr lang="en-US" sz="4800" dirty="0" err="1" smtClean="0">
                <a:solidFill>
                  <a:srgbClr val="0A1D37"/>
                </a:solidFill>
                <a:latin typeface="Balimoon" panose="00000500000000000000" pitchFamily="50" charset="0"/>
              </a:rPr>
              <a:t>Waktu</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dan</a:t>
            </a:r>
            <a:r>
              <a:rPr lang="en-US" sz="4800" dirty="0" smtClean="0">
                <a:solidFill>
                  <a:srgbClr val="0A1D37"/>
                </a:solidFill>
                <a:latin typeface="Balimoon" panose="00000500000000000000" pitchFamily="50" charset="0"/>
              </a:rPr>
              <a:t> </a:t>
            </a:r>
            <a:r>
              <a:rPr lang="en-US" sz="4800" dirty="0" err="1" smtClean="0">
                <a:solidFill>
                  <a:srgbClr val="0A1D37"/>
                </a:solidFill>
                <a:latin typeface="Balimoon" panose="00000500000000000000" pitchFamily="50" charset="0"/>
              </a:rPr>
              <a:t>Tempat</a:t>
            </a:r>
            <a:endParaRPr lang="en-US" sz="4800" dirty="0">
              <a:solidFill>
                <a:srgbClr val="0A1D37"/>
              </a:solidFill>
              <a:latin typeface="Balimoon" panose="00000500000000000000" pitchFamily="50" charset="0"/>
            </a:endParaRPr>
          </a:p>
        </p:txBody>
      </p:sp>
      <p:sp>
        <p:nvSpPr>
          <p:cNvPr id="22" name="Rectangle: Rounded Corners 21">
            <a:extLst>
              <a:ext uri="{FF2B5EF4-FFF2-40B4-BE49-F238E27FC236}">
                <a16:creationId xmlns="" xmlns:a16="http://schemas.microsoft.com/office/drawing/2014/main" id="{F03319AB-4009-4E50-8CF7-AB820F1A5EB7}"/>
              </a:ext>
            </a:extLst>
          </p:cNvPr>
          <p:cNvSpPr/>
          <p:nvPr/>
        </p:nvSpPr>
        <p:spPr>
          <a:xfrm>
            <a:off x="9588500" y="1600361"/>
            <a:ext cx="2603500" cy="22843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50569C99-8042-4D0E-96B3-AA699D3EAB6A}"/>
              </a:ext>
            </a:extLst>
          </p:cNvPr>
          <p:cNvSpPr/>
          <p:nvPr/>
        </p:nvSpPr>
        <p:spPr>
          <a:xfrm>
            <a:off x="10845800" y="1384300"/>
            <a:ext cx="64166" cy="2477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asman-logo.jpg"/>
          <p:cNvPicPr>
            <a:picLocks noChangeAspect="1"/>
          </p:cNvPicPr>
          <p:nvPr/>
        </p:nvPicPr>
        <p:blipFill>
          <a:blip r:embed="rId8" cstate="print"/>
          <a:stretch>
            <a:fillRect/>
          </a:stretch>
        </p:blipFill>
        <p:spPr>
          <a:xfrm>
            <a:off x="2078181" y="138550"/>
            <a:ext cx="1088136" cy="11455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7" name="Picture 36">
            <a:extLst>
              <a:ext uri="{FF2B5EF4-FFF2-40B4-BE49-F238E27FC236}">
                <a16:creationId xmlns="" xmlns:a16="http://schemas.microsoft.com/office/drawing/2014/main" id="{31E63083-DD26-4BDC-9EFB-584207CED7AD}"/>
              </a:ext>
            </a:extLst>
          </p:cNvPr>
          <p:cNvPicPr>
            <a:picLocks noChangeAspect="1"/>
          </p:cNvPicPr>
          <p:nvPr/>
        </p:nvPicPr>
        <p:blipFill>
          <a:blip r:embed="rId9" cstate="print">
            <a:extLst>
              <a:ext uri="{28A0092B-C50C-407E-A947-70E740481C1C}">
                <a14:useLocalDpi xmlns:a14="http://schemas.microsoft.com/office/drawing/2010/main" xmlns="" val="0"/>
              </a:ext>
            </a:extLst>
          </a:blip>
          <a:stretch>
            <a:fillRect/>
          </a:stretch>
        </p:blipFill>
        <p:spPr>
          <a:xfrm>
            <a:off x="11002947" y="1513494"/>
            <a:ext cx="1646254" cy="1646254"/>
          </a:xfrm>
          <a:prstGeom prst="rect">
            <a:avLst/>
          </a:prstGeom>
        </p:spPr>
      </p:pic>
      <p:sp>
        <p:nvSpPr>
          <p:cNvPr id="40" name="TextBox 39"/>
          <p:cNvSpPr txBox="1"/>
          <p:nvPr/>
        </p:nvSpPr>
        <p:spPr>
          <a:xfrm>
            <a:off x="2019300" y="2057400"/>
            <a:ext cx="3848100" cy="369332"/>
          </a:xfrm>
          <a:prstGeom prst="rect">
            <a:avLst/>
          </a:prstGeom>
          <a:noFill/>
        </p:spPr>
        <p:txBody>
          <a:bodyPr wrap="square" rtlCol="0">
            <a:spAutoFit/>
          </a:bodyPr>
          <a:lstStyle/>
          <a:p>
            <a:pPr>
              <a:buFont typeface="Wingdings" pitchFamily="2" charset="2"/>
              <a:buChar char="q"/>
            </a:pPr>
            <a:r>
              <a:rPr lang="en-US" dirty="0" smtClean="0">
                <a:latin typeface="Agency FB" pitchFamily="34" charset="0"/>
              </a:rPr>
              <a:t> </a:t>
            </a:r>
            <a:r>
              <a:rPr lang="en-US" b="1" dirty="0" err="1" smtClean="0">
                <a:latin typeface="Agency FB" pitchFamily="34" charset="0"/>
              </a:rPr>
              <a:t>Waktu</a:t>
            </a:r>
            <a:r>
              <a:rPr lang="en-US" b="1" dirty="0" smtClean="0">
                <a:latin typeface="Agency FB" pitchFamily="34" charset="0"/>
              </a:rPr>
              <a:t> </a:t>
            </a:r>
            <a:r>
              <a:rPr lang="en-US" b="1" dirty="0" err="1" smtClean="0">
                <a:latin typeface="Agency FB" pitchFamily="34" charset="0"/>
              </a:rPr>
              <a:t>Penelitian</a:t>
            </a:r>
            <a:endParaRPr lang="en-US" b="1" dirty="0" smtClean="0">
              <a:latin typeface="Agency FB" pitchFamily="34" charset="0"/>
            </a:endParaRPr>
          </a:p>
        </p:txBody>
      </p:sp>
      <p:grpSp>
        <p:nvGrpSpPr>
          <p:cNvPr id="2" name="Group 45"/>
          <p:cNvGrpSpPr/>
          <p:nvPr/>
        </p:nvGrpSpPr>
        <p:grpSpPr>
          <a:xfrm>
            <a:off x="7823200" y="2019300"/>
            <a:ext cx="3771901" cy="4838700"/>
            <a:chOff x="6121400" y="1879599"/>
            <a:chExt cx="4013201" cy="4978401"/>
          </a:xfrm>
        </p:grpSpPr>
        <p:sp>
          <p:nvSpPr>
            <p:cNvPr id="44" name="Rectangle 43">
              <a:extLst>
                <a:ext uri="{FF2B5EF4-FFF2-40B4-BE49-F238E27FC236}">
                  <a16:creationId xmlns="" xmlns:a16="http://schemas.microsoft.com/office/drawing/2014/main" id="{2CE5F131-BDC3-464C-8598-562F0445CF46}"/>
                </a:ext>
              </a:extLst>
            </p:cNvPr>
            <p:cNvSpPr/>
            <p:nvPr/>
          </p:nvSpPr>
          <p:spPr>
            <a:xfrm>
              <a:off x="6121401" y="1879599"/>
              <a:ext cx="4013200" cy="4724399"/>
            </a:xfrm>
            <a:prstGeom prst="rect">
              <a:avLst/>
            </a:prstGeom>
            <a:solidFill>
              <a:srgbClr val="BF7636">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5" name="Rectangle 44"/>
            <p:cNvSpPr/>
            <p:nvPr/>
          </p:nvSpPr>
          <p:spPr>
            <a:xfrm>
              <a:off x="6121400" y="6565900"/>
              <a:ext cx="4013200" cy="292100"/>
            </a:xfrm>
            <a:prstGeom prst="rect">
              <a:avLst/>
            </a:prstGeom>
            <a:solidFill>
              <a:srgbClr val="D69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TextBox 46"/>
          <p:cNvSpPr txBox="1"/>
          <p:nvPr/>
        </p:nvSpPr>
        <p:spPr>
          <a:xfrm>
            <a:off x="7861300" y="2057400"/>
            <a:ext cx="3568700" cy="1200329"/>
          </a:xfrm>
          <a:prstGeom prst="rect">
            <a:avLst/>
          </a:prstGeom>
          <a:noFill/>
        </p:spPr>
        <p:txBody>
          <a:bodyPr wrap="square" rtlCol="0">
            <a:spAutoFit/>
          </a:bodyPr>
          <a:lstStyle/>
          <a:p>
            <a:pPr>
              <a:buFont typeface="Wingdings" pitchFamily="2" charset="2"/>
              <a:buChar char="q"/>
            </a:pPr>
            <a:r>
              <a:rPr lang="en-US" dirty="0" smtClean="0">
                <a:latin typeface="Agency FB" pitchFamily="34" charset="0"/>
              </a:rPr>
              <a:t> </a:t>
            </a:r>
            <a:r>
              <a:rPr lang="en-US" b="1" dirty="0" err="1" smtClean="0">
                <a:latin typeface="Agency FB" pitchFamily="34" charset="0"/>
              </a:rPr>
              <a:t>Tempat</a:t>
            </a:r>
            <a:r>
              <a:rPr lang="en-US" b="1" dirty="0" smtClean="0">
                <a:latin typeface="Agency FB" pitchFamily="34" charset="0"/>
              </a:rPr>
              <a:t> </a:t>
            </a:r>
            <a:r>
              <a:rPr lang="en-US" b="1" dirty="0" err="1" smtClean="0">
                <a:latin typeface="Agency FB" pitchFamily="34" charset="0"/>
              </a:rPr>
              <a:t>Penelitian</a:t>
            </a:r>
            <a:endParaRPr lang="en-US" b="1" dirty="0" smtClean="0">
              <a:latin typeface="Agency FB" pitchFamily="34" charset="0"/>
            </a:endParaRPr>
          </a:p>
          <a:p>
            <a:r>
              <a:rPr lang="id-ID" dirty="0" smtClean="0">
                <a:latin typeface="Agency FB" pitchFamily="34" charset="0"/>
              </a:rPr>
              <a:t>Penelitian ini dilakukan di </a:t>
            </a:r>
            <a:r>
              <a:rPr lang="id-ID" b="1" dirty="0" smtClean="0">
                <a:latin typeface="Agency FB" pitchFamily="34" charset="0"/>
              </a:rPr>
              <a:t>rumah peneliti</a:t>
            </a:r>
            <a:endParaRPr lang="en-US" b="1" dirty="0" smtClean="0">
              <a:latin typeface="Agency FB" pitchFamily="34" charset="0"/>
            </a:endParaRPr>
          </a:p>
          <a:p>
            <a:endParaRPr lang="en-US" b="1" dirty="0" smtClean="0">
              <a:latin typeface="Agency FB" pitchFamily="34" charset="0"/>
            </a:endParaRPr>
          </a:p>
          <a:p>
            <a:pPr marL="342900" indent="-342900"/>
            <a:endParaRPr lang="en-US" dirty="0" smtClean="0">
              <a:latin typeface="Agency FB" pitchFamily="34" charset="0"/>
            </a:endParaRPr>
          </a:p>
        </p:txBody>
      </p:sp>
      <p:sp>
        <p:nvSpPr>
          <p:cNvPr id="42" name="Rectangle: Rounded Corners 26">
            <a:extLst>
              <a:ext uri="{FF2B5EF4-FFF2-40B4-BE49-F238E27FC236}">
                <a16:creationId xmlns="" xmlns:a16="http://schemas.microsoft.com/office/drawing/2014/main" id="{1B2DDBCC-85EC-443D-8EEA-5595B2F3A53A}"/>
              </a:ext>
            </a:extLst>
          </p:cNvPr>
          <p:cNvSpPr/>
          <p:nvPr/>
        </p:nvSpPr>
        <p:spPr>
          <a:xfrm>
            <a:off x="10083800" y="390571"/>
            <a:ext cx="1586464" cy="1041400"/>
          </a:xfrm>
          <a:prstGeom prst="roundRect">
            <a:avLst/>
          </a:prstGeom>
          <a:noFill/>
          <a:ln w="28575">
            <a:solidFill>
              <a:srgbClr val="BF7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hlinkClick r:id="rId3" action="ppaction://hlinksldjump"/>
            <a:extLst>
              <a:ext uri="{FF2B5EF4-FFF2-40B4-BE49-F238E27FC236}">
                <a16:creationId xmlns="" xmlns:a16="http://schemas.microsoft.com/office/drawing/2014/main" id="{88DC948A-F222-4AFF-AC6A-CE06A23AA05B}"/>
              </a:ext>
            </a:extLst>
          </p:cNvPr>
          <p:cNvSpPr txBox="1"/>
          <p:nvPr/>
        </p:nvSpPr>
        <p:spPr>
          <a:xfrm>
            <a:off x="10096501" y="741994"/>
            <a:ext cx="1562100" cy="338554"/>
          </a:xfrm>
          <a:prstGeom prst="rect">
            <a:avLst/>
          </a:prstGeom>
          <a:noFill/>
        </p:spPr>
        <p:txBody>
          <a:bodyPr wrap="square" rtlCol="0">
            <a:spAutoFit/>
          </a:bodyPr>
          <a:lstStyle/>
          <a:p>
            <a:pPr algn="ctr"/>
            <a:r>
              <a:rPr lang="en-US" sz="1600" dirty="0" smtClean="0">
                <a:solidFill>
                  <a:srgbClr val="BE7434"/>
                </a:solidFill>
                <a:latin typeface="Avocados" pitchFamily="2" charset="0"/>
              </a:rPr>
              <a:t>Menu</a:t>
            </a:r>
            <a:endParaRPr lang="en-US" sz="1600" dirty="0">
              <a:solidFill>
                <a:srgbClr val="BE7434"/>
              </a:solidFill>
              <a:latin typeface="Avocados" pitchFamily="2" charset="0"/>
            </a:endParaRPr>
          </a:p>
        </p:txBody>
      </p:sp>
      <p:pic>
        <p:nvPicPr>
          <p:cNvPr id="30" name="Picture 29" descr="waktu penelitian.PNG"/>
          <p:cNvPicPr>
            <a:picLocks noChangeAspect="1"/>
          </p:cNvPicPr>
          <p:nvPr/>
        </p:nvPicPr>
        <p:blipFill>
          <a:blip r:embed="rId10"/>
          <a:stretch>
            <a:fillRect/>
          </a:stretch>
        </p:blipFill>
        <p:spPr>
          <a:xfrm>
            <a:off x="2093173" y="2566569"/>
            <a:ext cx="5235675" cy="4120834"/>
          </a:xfrm>
          <a:prstGeom prst="rect">
            <a:avLst/>
          </a:prstGeom>
        </p:spPr>
      </p:pic>
    </p:spTree>
    <p:extLst>
      <p:ext uri="{BB962C8B-B14F-4D97-AF65-F5344CB8AC3E}">
        <p14:creationId xmlns:p14="http://schemas.microsoft.com/office/powerpoint/2010/main" xmlns="" val="352311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250" fill="hold"/>
                                        <p:tgtEl>
                                          <p:spTgt spid="14"/>
                                        </p:tgtEl>
                                        <p:attrNameLst>
                                          <p:attrName>ppt_x</p:attrName>
                                        </p:attrNameLst>
                                      </p:cBhvr>
                                      <p:tavLst>
                                        <p:tav tm="0">
                                          <p:val>
                                            <p:strVal val="0-#ppt_w/2"/>
                                          </p:val>
                                        </p:tav>
                                        <p:tav tm="100000">
                                          <p:val>
                                            <p:strVal val="#ppt_x"/>
                                          </p:val>
                                        </p:tav>
                                      </p:tavLst>
                                    </p:anim>
                                    <p:anim calcmode="lin" valueType="num">
                                      <p:cBhvr additive="base">
                                        <p:cTn id="8" dur="25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up)">
                                      <p:cBhvr>
                                        <p:cTn id="1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1193</TotalTime>
  <Words>1159</Words>
  <Application>Microsoft Office PowerPoint</Application>
  <PresentationFormat>Custom</PresentationFormat>
  <Paragraphs>258</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Calibri</vt:lpstr>
      <vt:lpstr>Berlin Sans FB</vt:lpstr>
      <vt:lpstr>Stencil</vt:lpstr>
      <vt:lpstr>Balimoon</vt:lpstr>
      <vt:lpstr>Wingdings</vt:lpstr>
      <vt:lpstr>Agency FB</vt:lpstr>
      <vt:lpstr>Avocados</vt:lpstr>
      <vt:lpstr>Times New Roman</vt:lpstr>
      <vt:lpstr>Calibri Light</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Nanda</dc:creator>
  <cp:lastModifiedBy>ASLAM</cp:lastModifiedBy>
  <cp:revision>85</cp:revision>
  <dcterms:created xsi:type="dcterms:W3CDTF">2021-09-23T06:09:05Z</dcterms:created>
  <dcterms:modified xsi:type="dcterms:W3CDTF">2023-01-23T06:25:14Z</dcterms:modified>
</cp:coreProperties>
</file>

<file path=docProps/thumbnail.jpeg>
</file>